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6858000" cx="9144000"/>
  <p:notesSz cx="6858000" cy="9144000"/>
  <p:embeddedFontLst>
    <p:embeddedFont>
      <p:font typeface="Roboto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22FC8F8-02B8-4B6E-AA36-217B4ABB60D2}">
  <a:tblStyle styleId="{522FC8F8-02B8-4B6E-AA36-217B4ABB60D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font" Target="fonts/Roboto-bold.fntdata"/><Relationship Id="rId43" Type="http://schemas.openxmlformats.org/officeDocument/2006/relationships/slide" Target="slides/slide37.xml"/><Relationship Id="rId87" Type="http://schemas.openxmlformats.org/officeDocument/2006/relationships/font" Target="fonts/Roboto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Roboto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ettoday.net/news/20120507/44614.htm#ixzz48W1w0cZV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http://www.ettoday.net/news/20120507/44614.htm#ixzz48W1w0cZV</a:t>
            </a:r>
            <a:r>
              <a:rPr lang="zh-CN"/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簡易記帳表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食衣住行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日期 1-31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總計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分析圖表：圓餅圖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再做一張有資料的表格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日期 食 衣 住 行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自動填滿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自動填滿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Shape 8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簡易記帳表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食衣住行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日期 1-31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總計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分析圖表：圓餅圖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再做一張有資料的表格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總計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Shape 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Shape 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簡易記帳表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食衣住行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日期 1-31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總計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分析圖表：圓餅圖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再做一張有資料的表格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Shape 10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呈現出整個月份的食衣住行，折線圖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最終總計列的，圓餅圖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Shape 10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Shape 10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Shape 1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Shape 1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Shape 1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http://24h.pchome.com.tw/prod/DSAEBL-A9006I9KQ?q=/S/DSAEBL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簡易記帳表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食衣住行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日期 1-31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總計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分析圖表：圓餅圖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再做一張有資料的表格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Shape 1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Shape 1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Shape 1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Shape 1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Shape 1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Shape 1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Relationship Id="rId3" Type="http://schemas.openxmlformats.org/officeDocument/2006/relationships/image" Target="../media/image0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0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0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7.png"/><Relationship Id="rId3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7.png"/><Relationship Id="rId3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0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0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0" y="615400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ctrTitle"/>
          </p:nvPr>
        </p:nvSpPr>
        <p:spPr>
          <a:xfrm>
            <a:off x="598100" y="4502862"/>
            <a:ext cx="8222100" cy="1118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b="1"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98088" y="5757117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>
                <a:solidFill>
                  <a:srgbClr val="0066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160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4" name="Shape 64"/>
          <p:cNvSpPr txBox="1"/>
          <p:nvPr>
            <p:ph idx="2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3117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3" type="body"/>
          </p:nvPr>
        </p:nvSpPr>
        <p:spPr>
          <a:xfrm>
            <a:off x="48324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3117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3" type="body"/>
          </p:nvPr>
        </p:nvSpPr>
        <p:spPr>
          <a:xfrm>
            <a:off x="48324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4" type="subTitle"/>
          </p:nvPr>
        </p:nvSpPr>
        <p:spPr>
          <a:xfrm>
            <a:off x="3117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5" type="subTitle"/>
          </p:nvPr>
        </p:nvSpPr>
        <p:spPr>
          <a:xfrm>
            <a:off x="48324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311700" y="517575"/>
            <a:ext cx="8283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實作時間">
    <p:bg>
      <p:bgPr>
        <a:noFill/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-225"/>
            <a:ext cx="34755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08798" y="3333451"/>
            <a:ext cx="2903526" cy="27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實作時間 1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225"/>
            <a:ext cx="34755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199" y="2244125"/>
            <a:ext cx="1925100" cy="41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83333"/>
              <a:defRPr sz="2400"/>
            </a:lvl1pPr>
            <a:lvl2pPr lvl="1">
              <a:spcBef>
                <a:spcPts val="0"/>
              </a:spcBef>
              <a:buSzPct val="90000"/>
              <a:defRPr sz="20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48324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83333"/>
              <a:defRPr sz="2400"/>
            </a:lvl1pPr>
            <a:lvl2pPr lvl="1">
              <a:spcBef>
                <a:spcPts val="0"/>
              </a:spcBef>
              <a:defRPr sz="20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639975"/>
            <a:ext cx="8520599" cy="2158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11700" y="3942625"/>
            <a:ext cx="8520599" cy="2158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8324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6" name="Shape 116"/>
          <p:cNvSpPr txBox="1"/>
          <p:nvPr>
            <p:ph idx="3" type="subTitle"/>
          </p:nvPr>
        </p:nvSpPr>
        <p:spPr>
          <a:xfrm>
            <a:off x="3117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4" type="subTitle"/>
          </p:nvPr>
        </p:nvSpPr>
        <p:spPr>
          <a:xfrm>
            <a:off x="48324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投影片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700" y="615400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>
            <p:ph type="ctrTitle"/>
          </p:nvPr>
        </p:nvSpPr>
        <p:spPr>
          <a:xfrm>
            <a:off x="598100" y="4730810"/>
            <a:ext cx="8222100" cy="890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5621192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9" name="Shape 19"/>
          <p:cNvSpPr txBox="1"/>
          <p:nvPr>
            <p:ph idx="2" type="subTitle"/>
          </p:nvPr>
        </p:nvSpPr>
        <p:spPr>
          <a:xfrm>
            <a:off x="598088" y="4153592"/>
            <a:ext cx="8222100" cy="57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b="1"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/>
        </p:nvSpPr>
        <p:spPr>
          <a:xfrm>
            <a:off x="3402400" y="832000"/>
            <a:ext cx="49290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zh-CN"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國立空中大學104學年度第二學期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試算表應用實務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 Calc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5629741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954405"/>
            <a:ext cx="2807999" cy="4137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D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90250" y="701800"/>
            <a:ext cx="56187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33" name="Shape 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4572000" y="-233"/>
            <a:ext cx="45720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cxnSp>
        <p:nvCxnSpPr>
          <p:cNvPr id="136" name="Shape 136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Shape 137"/>
          <p:cNvSpPr txBox="1"/>
          <p:nvPr>
            <p:ph type="title"/>
          </p:nvPr>
        </p:nvSpPr>
        <p:spPr>
          <a:xfrm>
            <a:off x="265500" y="1534800"/>
            <a:ext cx="4045199" cy="2085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265500" y="3692001"/>
            <a:ext cx="4045199" cy="1692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319500" y="5640766"/>
            <a:ext cx="5998800" cy="798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rgbClr val="0066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1674733"/>
            <a:ext cx="8520599" cy="2707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4492300"/>
            <a:ext cx="8520599" cy="1709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48" name="Shape 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 + 子標題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833773"/>
            <a:ext cx="8520600" cy="66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54" name="Shape 154"/>
          <p:cNvSpPr txBox="1"/>
          <p:nvPr>
            <p:ph idx="1" type="subTitle"/>
          </p:nvPr>
        </p:nvSpPr>
        <p:spPr>
          <a:xfrm>
            <a:off x="311700" y="517575"/>
            <a:ext cx="8283600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66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311700" y="2568799"/>
            <a:ext cx="25407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56" name="Shape 156"/>
          <p:cNvSpPr txBox="1"/>
          <p:nvPr>
            <p:ph idx="3" type="body"/>
          </p:nvPr>
        </p:nvSpPr>
        <p:spPr>
          <a:xfrm>
            <a:off x="3183201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57" name="Shape 157"/>
          <p:cNvSpPr txBox="1"/>
          <p:nvPr>
            <p:ph idx="4" type="subTitle"/>
          </p:nvPr>
        </p:nvSpPr>
        <p:spPr>
          <a:xfrm>
            <a:off x="311700" y="1495525"/>
            <a:ext cx="25407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5" type="subTitle"/>
          </p:nvPr>
        </p:nvSpPr>
        <p:spPr>
          <a:xfrm>
            <a:off x="3183201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9" name="Shape 159"/>
          <p:cNvSpPr txBox="1"/>
          <p:nvPr>
            <p:ph idx="6" type="body"/>
          </p:nvPr>
        </p:nvSpPr>
        <p:spPr>
          <a:xfrm>
            <a:off x="6054699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0" name="Shape 160"/>
          <p:cNvSpPr txBox="1"/>
          <p:nvPr>
            <p:ph idx="7" type="subTitle"/>
          </p:nvPr>
        </p:nvSpPr>
        <p:spPr>
          <a:xfrm>
            <a:off x="6054699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">
    <p:bg>
      <p:bgPr>
        <a:solidFill>
          <a:srgbClr val="0066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2431475" y="4114625"/>
            <a:ext cx="6388800" cy="1424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3183201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5" name="Shape 165"/>
          <p:cNvSpPr txBox="1"/>
          <p:nvPr>
            <p:ph idx="3" type="subTitle"/>
          </p:nvPr>
        </p:nvSpPr>
        <p:spPr>
          <a:xfrm>
            <a:off x="311700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6" name="Shape 166"/>
          <p:cNvSpPr txBox="1"/>
          <p:nvPr>
            <p:ph idx="4" type="subTitle"/>
          </p:nvPr>
        </p:nvSpPr>
        <p:spPr>
          <a:xfrm>
            <a:off x="3183201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5" type="body"/>
          </p:nvPr>
        </p:nvSpPr>
        <p:spPr>
          <a:xfrm>
            <a:off x="6054699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8" name="Shape 168"/>
          <p:cNvSpPr txBox="1"/>
          <p:nvPr>
            <p:ph idx="6" type="subTitle"/>
          </p:nvPr>
        </p:nvSpPr>
        <p:spPr>
          <a:xfrm>
            <a:off x="6054699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結束：下課">
    <p:bg>
      <p:bgPr>
        <a:solidFill>
          <a:srgbClr val="0066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72" name="Shape 1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3186550" y="1939650"/>
            <a:ext cx="56337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2800">
              <a:solidFill>
                <a:schemeClr val="lt1"/>
              </a:solidFill>
            </a:endParaRPr>
          </a:p>
        </p:txBody>
      </p:sp>
      <p:grpSp>
        <p:nvGrpSpPr>
          <p:cNvPr id="174" name="Shape 174"/>
          <p:cNvGrpSpPr/>
          <p:nvPr/>
        </p:nvGrpSpPr>
        <p:grpSpPr>
          <a:xfrm>
            <a:off x="356275" y="2538300"/>
            <a:ext cx="2563200" cy="1781400"/>
            <a:chOff x="3839700" y="890650"/>
            <a:chExt cx="2563200" cy="1781400"/>
          </a:xfrm>
        </p:grpSpPr>
        <p:sp>
          <p:nvSpPr>
            <p:cNvPr id="175" name="Shape 175"/>
            <p:cNvSpPr/>
            <p:nvPr/>
          </p:nvSpPr>
          <p:spPr>
            <a:xfrm>
              <a:off x="3839700" y="890650"/>
              <a:ext cx="2563200" cy="1781400"/>
            </a:xfrm>
            <a:prstGeom prst="roundRect">
              <a:avLst>
                <a:gd fmla="val 16667" name="adj"/>
              </a:avLst>
            </a:prstGeom>
            <a:solidFill>
              <a:srgbClr val="313039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76" name="Shape 1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9825" y="1019300"/>
              <a:ext cx="2286000" cy="15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Shape 177"/>
          <p:cNvSpPr/>
          <p:nvPr/>
        </p:nvSpPr>
        <p:spPr>
          <a:xfrm>
            <a:off x="449125" y="1084075"/>
            <a:ext cx="2377500" cy="1068300"/>
          </a:xfrm>
          <a:prstGeom prst="wedgeRoundRectCallout">
            <a:avLst>
              <a:gd fmla="val -11008" name="adj1"/>
              <a:gd fmla="val 7206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4000"/>
              <a:t>下課囉！</a:t>
            </a:r>
          </a:p>
        </p:txBody>
      </p:sp>
      <p:sp>
        <p:nvSpPr>
          <p:cNvPr id="178" name="Shape 178"/>
          <p:cNvSpPr txBox="1"/>
          <p:nvPr>
            <p:ph idx="1" type="subTitle"/>
          </p:nvPr>
        </p:nvSpPr>
        <p:spPr>
          <a:xfrm>
            <a:off x="2444350" y="4839200"/>
            <a:ext cx="6375900" cy="154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0" y="615400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type="ctrTitle"/>
          </p:nvPr>
        </p:nvSpPr>
        <p:spPr>
          <a:xfrm>
            <a:off x="598100" y="4502862"/>
            <a:ext cx="8222100" cy="1118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86" name="Shape 186"/>
          <p:cNvSpPr txBox="1"/>
          <p:nvPr>
            <p:ph idx="1" type="subTitle"/>
          </p:nvPr>
        </p:nvSpPr>
        <p:spPr>
          <a:xfrm>
            <a:off x="598088" y="5757117"/>
            <a:ext cx="8222100" cy="57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>
                <a:solidFill>
                  <a:srgbClr val="0066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投影片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700" y="615400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ctrTitle"/>
          </p:nvPr>
        </p:nvSpPr>
        <p:spPr>
          <a:xfrm>
            <a:off x="598100" y="4730810"/>
            <a:ext cx="8222100" cy="890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91" name="Shape 191"/>
          <p:cNvSpPr txBox="1"/>
          <p:nvPr>
            <p:ph idx="1" type="subTitle"/>
          </p:nvPr>
        </p:nvSpPr>
        <p:spPr>
          <a:xfrm>
            <a:off x="598088" y="5621192"/>
            <a:ext cx="8222100" cy="57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93" name="Shape 193"/>
          <p:cNvSpPr txBox="1"/>
          <p:nvPr>
            <p:ph idx="2" type="subTitle"/>
          </p:nvPr>
        </p:nvSpPr>
        <p:spPr>
          <a:xfrm>
            <a:off x="598088" y="4153592"/>
            <a:ext cx="8222100" cy="577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b="1"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4" name="Shape 194"/>
          <p:cNvSpPr txBox="1"/>
          <p:nvPr/>
        </p:nvSpPr>
        <p:spPr>
          <a:xfrm>
            <a:off x="3402400" y="832000"/>
            <a:ext cx="49290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zh-CN"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國立空中大學104學年度第二學期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試算表應用實務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 Calc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">
    <p:bg>
      <p:bgPr>
        <a:solidFill>
          <a:srgbClr val="0066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99" name="Shape 199"/>
          <p:cNvSpPr txBox="1"/>
          <p:nvPr>
            <p:ph idx="1" type="subTitle"/>
          </p:nvPr>
        </p:nvSpPr>
        <p:spPr>
          <a:xfrm>
            <a:off x="2431475" y="4114625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">
    <p:bg>
      <p:bgPr>
        <a:solidFill>
          <a:srgbClr val="006600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04" name="Shape 204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5" name="Shape 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12" name="Shape 212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9pPr>
          </a:lstStyle>
          <a:p/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 1"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type="title"/>
          </p:nvPr>
        </p:nvSpPr>
        <p:spPr>
          <a:xfrm>
            <a:off x="700425" y="2869800"/>
            <a:ext cx="8119800" cy="111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19" name="Shape 219"/>
          <p:cNvSpPr txBox="1"/>
          <p:nvPr>
            <p:ph idx="1" type="subTitle"/>
          </p:nvPr>
        </p:nvSpPr>
        <p:spPr>
          <a:xfrm>
            <a:off x="700425" y="1318375"/>
            <a:ext cx="8119800" cy="1425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rgbClr val="0066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598100" y="2869796"/>
            <a:ext cx="8222100" cy="111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223" name="Shape 2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160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">
    <p:bg>
      <p:bgPr>
        <a:solidFill>
          <a:srgbClr val="00660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2431475" y="1318375"/>
            <a:ext cx="6388800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11700" y="833773"/>
            <a:ext cx="8520600" cy="66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160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32" name="Shape 232"/>
          <p:cNvSpPr txBox="1"/>
          <p:nvPr>
            <p:ph idx="2" type="subTitle"/>
          </p:nvPr>
        </p:nvSpPr>
        <p:spPr>
          <a:xfrm>
            <a:off x="311700" y="517575"/>
            <a:ext cx="8520600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833773"/>
            <a:ext cx="8520600" cy="66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36" name="Shape 236"/>
          <p:cNvSpPr txBox="1"/>
          <p:nvPr>
            <p:ph idx="1" type="subTitle"/>
          </p:nvPr>
        </p:nvSpPr>
        <p:spPr>
          <a:xfrm>
            <a:off x="311700" y="517575"/>
            <a:ext cx="8520600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37" name="Shape 237"/>
          <p:cNvSpPr txBox="1"/>
          <p:nvPr>
            <p:ph idx="2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238" name="Shape 238"/>
          <p:cNvSpPr txBox="1"/>
          <p:nvPr>
            <p:ph idx="3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833773"/>
            <a:ext cx="8520600" cy="66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42" name="Shape 242"/>
          <p:cNvSpPr txBox="1"/>
          <p:nvPr>
            <p:ph idx="1" type="subTitle"/>
          </p:nvPr>
        </p:nvSpPr>
        <p:spPr>
          <a:xfrm>
            <a:off x="311700" y="517575"/>
            <a:ext cx="8520600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43" name="Shape 243"/>
          <p:cNvSpPr txBox="1"/>
          <p:nvPr>
            <p:ph idx="2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244" name="Shape 244"/>
          <p:cNvSpPr txBox="1"/>
          <p:nvPr>
            <p:ph idx="3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245" name="Shape 245"/>
          <p:cNvSpPr txBox="1"/>
          <p:nvPr>
            <p:ph idx="4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46" name="Shape 246"/>
          <p:cNvSpPr txBox="1"/>
          <p:nvPr>
            <p:ph idx="5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 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833773"/>
            <a:ext cx="8520600" cy="66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50" name="Shape 250"/>
          <p:cNvSpPr txBox="1"/>
          <p:nvPr>
            <p:ph idx="1" type="subTitle"/>
          </p:nvPr>
        </p:nvSpPr>
        <p:spPr>
          <a:xfrm>
            <a:off x="311700" y="517575"/>
            <a:ext cx="8283600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實作時間">
    <p:bg>
      <p:bgPr>
        <a:noFill/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0" y="-225"/>
            <a:ext cx="34755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sp>
        <p:nvSpPr>
          <p:cNvPr id="259" name="Shape 259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262" name="Shape 2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08798" y="3333451"/>
            <a:ext cx="2903526" cy="27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266" name="Shape 266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639975"/>
            <a:ext cx="8520600" cy="21582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272" name="Shape 272"/>
          <p:cNvSpPr txBox="1"/>
          <p:nvPr>
            <p:ph idx="2" type="body"/>
          </p:nvPr>
        </p:nvSpPr>
        <p:spPr>
          <a:xfrm>
            <a:off x="311700" y="3942625"/>
            <a:ext cx="8520600" cy="21582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276" name="Shape 27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78" name="Shape 278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79" name="Shape 279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1 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5629741"/>
            <a:ext cx="8520600" cy="810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7" name="Shape 28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311700" y="1954405"/>
            <a:ext cx="2808000" cy="4137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D00000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490250" y="701800"/>
            <a:ext cx="56187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295" name="Shape 2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>
            <a:off x="4572000" y="-233"/>
            <a:ext cx="45720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cxnSp>
        <p:nvCxnSpPr>
          <p:cNvPr id="298" name="Shape 298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Shape 299"/>
          <p:cNvSpPr txBox="1"/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00" name="Shape 300"/>
          <p:cNvSpPr txBox="1"/>
          <p:nvPr>
            <p:ph idx="1" type="subTitle"/>
          </p:nvPr>
        </p:nvSpPr>
        <p:spPr>
          <a:xfrm>
            <a:off x="265500" y="3692001"/>
            <a:ext cx="4045200" cy="1692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01" name="Shape 30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319500" y="5640766"/>
            <a:ext cx="5998800" cy="79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rgbClr val="006600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1674733"/>
            <a:ext cx="8520600" cy="27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311700" y="4492300"/>
            <a:ext cx="8520600" cy="1709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Shape 30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310" name="Shape 3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 + 子標題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833773"/>
            <a:ext cx="8520600" cy="66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16" name="Shape 316"/>
          <p:cNvSpPr txBox="1"/>
          <p:nvPr>
            <p:ph idx="1" type="subTitle"/>
          </p:nvPr>
        </p:nvSpPr>
        <p:spPr>
          <a:xfrm>
            <a:off x="311700" y="517575"/>
            <a:ext cx="8283600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66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17" name="Shape 317"/>
          <p:cNvSpPr txBox="1"/>
          <p:nvPr>
            <p:ph idx="2" type="body"/>
          </p:nvPr>
        </p:nvSpPr>
        <p:spPr>
          <a:xfrm>
            <a:off x="311700" y="2568799"/>
            <a:ext cx="25407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18" name="Shape 318"/>
          <p:cNvSpPr txBox="1"/>
          <p:nvPr>
            <p:ph idx="3" type="body"/>
          </p:nvPr>
        </p:nvSpPr>
        <p:spPr>
          <a:xfrm>
            <a:off x="3183201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19" name="Shape 319"/>
          <p:cNvSpPr txBox="1"/>
          <p:nvPr>
            <p:ph idx="4" type="subTitle"/>
          </p:nvPr>
        </p:nvSpPr>
        <p:spPr>
          <a:xfrm>
            <a:off x="311700" y="1495525"/>
            <a:ext cx="25407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20" name="Shape 320"/>
          <p:cNvSpPr txBox="1"/>
          <p:nvPr>
            <p:ph idx="5" type="subTitle"/>
          </p:nvPr>
        </p:nvSpPr>
        <p:spPr>
          <a:xfrm>
            <a:off x="3183201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21" name="Shape 321"/>
          <p:cNvSpPr txBox="1"/>
          <p:nvPr>
            <p:ph idx="6" type="body"/>
          </p:nvPr>
        </p:nvSpPr>
        <p:spPr>
          <a:xfrm>
            <a:off x="6054699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22" name="Shape 322"/>
          <p:cNvSpPr txBox="1"/>
          <p:nvPr>
            <p:ph idx="7" type="subTitle"/>
          </p:nvPr>
        </p:nvSpPr>
        <p:spPr>
          <a:xfrm>
            <a:off x="6054699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311700" y="2568799"/>
            <a:ext cx="25407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26" name="Shape 326"/>
          <p:cNvSpPr txBox="1"/>
          <p:nvPr>
            <p:ph idx="2" type="body"/>
          </p:nvPr>
        </p:nvSpPr>
        <p:spPr>
          <a:xfrm>
            <a:off x="3183201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27" name="Shape 327"/>
          <p:cNvSpPr txBox="1"/>
          <p:nvPr>
            <p:ph idx="3" type="subTitle"/>
          </p:nvPr>
        </p:nvSpPr>
        <p:spPr>
          <a:xfrm>
            <a:off x="311700" y="1495525"/>
            <a:ext cx="25407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28" name="Shape 328"/>
          <p:cNvSpPr txBox="1"/>
          <p:nvPr>
            <p:ph idx="4" type="subTitle"/>
          </p:nvPr>
        </p:nvSpPr>
        <p:spPr>
          <a:xfrm>
            <a:off x="3183201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29" name="Shape 329"/>
          <p:cNvSpPr txBox="1"/>
          <p:nvPr>
            <p:ph idx="5" type="body"/>
          </p:nvPr>
        </p:nvSpPr>
        <p:spPr>
          <a:xfrm>
            <a:off x="6054699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30" name="Shape 330"/>
          <p:cNvSpPr txBox="1"/>
          <p:nvPr>
            <p:ph idx="6" type="subTitle"/>
          </p:nvPr>
        </p:nvSpPr>
        <p:spPr>
          <a:xfrm>
            <a:off x="6054699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31" name="Shape 33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6521962"/>
            <a:ext cx="9144000" cy="335991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31475" y="1318375"/>
            <a:ext cx="6388800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9pPr>
          </a:lstStyle>
          <a:p/>
        </p:txBody>
      </p:sp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結束：下課">
    <p:bg>
      <p:bgPr>
        <a:solidFill>
          <a:srgbClr val="006600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334" name="Shape 3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3186550" y="1939650"/>
            <a:ext cx="56337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離開教室時請記得</a:t>
            </a:r>
          </a:p>
          <a:p>
            <a:pPr indent="-4064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b="0" lang="zh-CN" sz="2800">
                <a:solidFill>
                  <a:schemeClr val="lt1"/>
                </a:solidFill>
              </a:rPr>
              <a:t>把電腦關機</a:t>
            </a:r>
          </a:p>
          <a:p>
            <a:pPr indent="-4064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b="0" lang="zh-CN" sz="2800">
                <a:solidFill>
                  <a:schemeClr val="lt1"/>
                </a:solidFill>
              </a:rPr>
              <a:t>將椅子擺好</a:t>
            </a:r>
          </a:p>
          <a:p>
            <a:pPr indent="-4064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b="0" lang="zh-CN" sz="2800">
                <a:solidFill>
                  <a:schemeClr val="lt1"/>
                </a:solidFill>
              </a:rPr>
              <a:t>擦黑版</a:t>
            </a:r>
          </a:p>
          <a:p>
            <a:pPr indent="-4064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b="0" lang="zh-CN" sz="2800">
                <a:solidFill>
                  <a:schemeClr val="lt1"/>
                </a:solidFill>
              </a:rPr>
              <a:t>關冷氣、電風扇、關燈</a:t>
            </a:r>
          </a:p>
        </p:txBody>
      </p:sp>
      <p:grpSp>
        <p:nvGrpSpPr>
          <p:cNvPr id="336" name="Shape 336"/>
          <p:cNvGrpSpPr/>
          <p:nvPr/>
        </p:nvGrpSpPr>
        <p:grpSpPr>
          <a:xfrm>
            <a:off x="356275" y="2538300"/>
            <a:ext cx="2563200" cy="1781400"/>
            <a:chOff x="3839700" y="890650"/>
            <a:chExt cx="2563200" cy="1781400"/>
          </a:xfrm>
        </p:grpSpPr>
        <p:sp>
          <p:nvSpPr>
            <p:cNvPr id="337" name="Shape 337"/>
            <p:cNvSpPr/>
            <p:nvPr/>
          </p:nvSpPr>
          <p:spPr>
            <a:xfrm>
              <a:off x="3839700" y="890650"/>
              <a:ext cx="2563200" cy="1781400"/>
            </a:xfrm>
            <a:prstGeom prst="roundRect">
              <a:avLst>
                <a:gd fmla="val 16667" name="adj"/>
              </a:avLst>
            </a:prstGeom>
            <a:solidFill>
              <a:srgbClr val="313039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338" name="Shape 3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9825" y="1019300"/>
              <a:ext cx="2286000" cy="15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9" name="Shape 339"/>
          <p:cNvSpPr/>
          <p:nvPr/>
        </p:nvSpPr>
        <p:spPr>
          <a:xfrm>
            <a:off x="449125" y="1084075"/>
            <a:ext cx="2377500" cy="1068300"/>
          </a:xfrm>
          <a:prstGeom prst="wedgeRoundRectCallout">
            <a:avLst>
              <a:gd fmla="val -11008" name="adj1"/>
              <a:gd fmla="val 7206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4000"/>
              <a:t>下課囉！</a:t>
            </a:r>
          </a:p>
        </p:txBody>
      </p:sp>
      <p:sp>
        <p:nvSpPr>
          <p:cNvPr id="340" name="Shape 340"/>
          <p:cNvSpPr txBox="1"/>
          <p:nvPr>
            <p:ph idx="1" type="subTitle"/>
          </p:nvPr>
        </p:nvSpPr>
        <p:spPr>
          <a:xfrm>
            <a:off x="2444350" y="4839200"/>
            <a:ext cx="6375900" cy="154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 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" name="Shape 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title"/>
          </p:nvPr>
        </p:nvSpPr>
        <p:spPr>
          <a:xfrm>
            <a:off x="700425" y="2869800"/>
            <a:ext cx="8119799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700425" y="1318375"/>
            <a:ext cx="8119799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rgbClr val="0066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598100" y="2869796"/>
            <a:ext cx="82221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160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1" Type="http://schemas.openxmlformats.org/officeDocument/2006/relationships/image" Target="../media/image0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59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006600"/>
              </a:buClr>
              <a:buSzPct val="100000"/>
              <a:buFont typeface="Microsoft Yahei"/>
              <a:buNone/>
              <a:defRPr b="1" sz="3600">
                <a:solidFill>
                  <a:srgbClr val="0066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85714"/>
              <a:buFont typeface="SimHei"/>
              <a:defRPr sz="28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83333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zh-C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006600"/>
              </a:buClr>
              <a:buSzPct val="100000"/>
              <a:buFont typeface="Microsoft Yahei"/>
              <a:buNone/>
              <a:defRPr b="1" sz="3600">
                <a:solidFill>
                  <a:srgbClr val="0066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85714"/>
              <a:buFont typeface="SimHei"/>
              <a:defRPr sz="28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83333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zh-C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bsataiwan.tw/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99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5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Relationship Id="rId4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9.png"/><Relationship Id="rId4" Type="http://schemas.openxmlformats.org/officeDocument/2006/relationships/image" Target="../media/image26.jpg"/><Relationship Id="rId5" Type="http://schemas.openxmlformats.org/officeDocument/2006/relationships/image" Target="../media/image2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4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Relationship Id="rId4" Type="http://schemas.openxmlformats.org/officeDocument/2006/relationships/image" Target="../media/image35.jp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ctrTitle"/>
          </p:nvPr>
        </p:nvSpPr>
        <p:spPr>
          <a:xfrm>
            <a:off x="598100" y="4730810"/>
            <a:ext cx="8222100" cy="89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社團登記卡 &amp; 記帳表</a:t>
            </a:r>
          </a:p>
        </p:txBody>
      </p:sp>
      <p:sp>
        <p:nvSpPr>
          <p:cNvPr id="346" name="Shape 346"/>
          <p:cNvSpPr txBox="1"/>
          <p:nvPr>
            <p:ph idx="1" type="subTitle"/>
          </p:nvPr>
        </p:nvSpPr>
        <p:spPr>
          <a:xfrm>
            <a:off x="598100" y="5621196"/>
            <a:ext cx="8222100" cy="31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布丁老師 </a:t>
            </a:r>
          </a:p>
        </p:txBody>
      </p:sp>
      <p:sp>
        <p:nvSpPr>
          <p:cNvPr id="347" name="Shape 347"/>
          <p:cNvSpPr txBox="1"/>
          <p:nvPr>
            <p:ph idx="2" type="subTitle"/>
          </p:nvPr>
        </p:nvSpPr>
        <p:spPr>
          <a:xfrm>
            <a:off x="598088" y="4153592"/>
            <a:ext cx="8222100" cy="57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面授課程 第3堂 (2016/5/16)</a:t>
            </a:r>
          </a:p>
        </p:txBody>
      </p:sp>
      <p:grpSp>
        <p:nvGrpSpPr>
          <p:cNvPr id="348" name="Shape 348"/>
          <p:cNvGrpSpPr/>
          <p:nvPr/>
        </p:nvGrpSpPr>
        <p:grpSpPr>
          <a:xfrm>
            <a:off x="5197700" y="6132300"/>
            <a:ext cx="3622499" cy="268250"/>
            <a:chOff x="4551275" y="4148750"/>
            <a:chExt cx="3622499" cy="268250"/>
          </a:xfrm>
        </p:grpSpPr>
        <p:pic>
          <p:nvPicPr>
            <p:cNvPr id="349" name="Shape 3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23462" y="41710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Shape 350"/>
            <p:cNvSpPr txBox="1"/>
            <p:nvPr/>
          </p:nvSpPr>
          <p:spPr>
            <a:xfrm>
              <a:off x="4551275" y="4153600"/>
              <a:ext cx="1072200" cy="2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r">
                <a:spcBef>
                  <a:spcPts val="0"/>
                </a:spcBef>
                <a:buNone/>
              </a:pPr>
              <a:r>
                <a:rPr lang="zh-CN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電子信箱</a:t>
              </a:r>
            </a:p>
          </p:txBody>
        </p:sp>
        <p:sp>
          <p:nvSpPr>
            <p:cNvPr id="351" name="Shape 351"/>
            <p:cNvSpPr txBox="1"/>
            <p:nvPr/>
          </p:nvSpPr>
          <p:spPr>
            <a:xfrm>
              <a:off x="5852075" y="4148750"/>
              <a:ext cx="2321699" cy="2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  <a:hlinkClick r:id="rId4"/>
                </a:rPr>
                <a:t>pudding@nccu.edu.tw</a:t>
              </a:r>
            </a:p>
          </p:txBody>
        </p:sp>
      </p:grpSp>
      <p:sp>
        <p:nvSpPr>
          <p:cNvPr id="352" name="Shape 352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反「盜版」舉發獎金</a:t>
            </a: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311700" y="1639975"/>
            <a:ext cx="59307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從即日起發動「軟體反盜版」行動，鼓勵民眾如果發現公司內部有盜版侵權行為，遞交相關單位舉證，最高舉發獎金最高</a:t>
            </a:r>
            <a:r>
              <a:rPr b="1" lang="zh-CN" sz="4800">
                <a:solidFill>
                  <a:srgbClr val="FF0000"/>
                </a:solidFill>
              </a:rPr>
              <a:t>三百萬元!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/>
              <a:t>※台灣商業軟體聯盟蒐證宣導網站：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http://www.bsataiwan.tw/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/>
              <a:t>※免付費檢舉專線：</a:t>
            </a:r>
            <a:br>
              <a:rPr lang="zh-CN"/>
            </a:br>
            <a:r>
              <a:rPr lang="zh-CN"/>
              <a:t>0800-051498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 txBox="1"/>
          <p:nvPr>
            <p:ph idx="2" type="body"/>
          </p:nvPr>
        </p:nvSpPr>
        <p:spPr>
          <a:xfrm>
            <a:off x="6543000" y="1639975"/>
            <a:ext cx="22893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003" y="3134891"/>
            <a:ext cx="2289299" cy="330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998" y="685223"/>
            <a:ext cx="2289299" cy="22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graphicFrame>
        <p:nvGraphicFramePr>
          <p:cNvPr id="456" name="Shape 456"/>
          <p:cNvGraphicFramePr/>
          <p:nvPr/>
        </p:nvGraphicFramePr>
        <p:xfrm>
          <a:off x="311700" y="145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{522FC8F8-02B8-4B6E-AA36-217B4ABB60D2}</a:tableStyleId>
              </a:tblPr>
              <a:tblGrid>
                <a:gridCol w="2046225"/>
                <a:gridCol w="3380525"/>
                <a:gridCol w="3062425"/>
              </a:tblGrid>
              <a:tr h="1386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3000">
                          <a:solidFill>
                            <a:srgbClr val="434343"/>
                          </a:solidFill>
                        </a:rPr>
                        <a:t>Microsoft Office</a:t>
                      </a:r>
                    </a:p>
                  </a:txBody>
                  <a:tcPr marT="91425" marB="91425" marR="91425" marL="9142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3000">
                          <a:solidFill>
                            <a:srgbClr val="434343"/>
                          </a:solidFill>
                        </a:rPr>
                        <a:t>LibreOffice</a:t>
                      </a:r>
                    </a:p>
                  </a:txBody>
                  <a:tcPr marT="91425" marB="91425" marR="91425" marL="91425" anchor="b">
                    <a:solidFill>
                      <a:srgbClr val="FFFFFF"/>
                    </a:solidFill>
                  </a:tcPr>
                </a:tc>
              </a:tr>
              <a:tr h="1134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2400">
                          <a:solidFill>
                            <a:srgbClr val="006600"/>
                          </a:solidFill>
                        </a:rPr>
                        <a:t>客戶服務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CN" sz="2400"/>
                        <a:t>有人用過嗎？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CN" sz="2400"/>
                        <a:t>僅有線上文件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1134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2400">
                          <a:solidFill>
                            <a:srgbClr val="006600"/>
                          </a:solidFill>
                        </a:rPr>
                        <a:t>後續升級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CN" sz="2400"/>
                        <a:t>付費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CN" sz="1800"/>
                        <a:t>(只有安全性升級免費)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2400">
                          <a:solidFill>
                            <a:srgbClr val="FF0000"/>
                          </a:solidFill>
                        </a:rPr>
                        <a:t>免費</a:t>
                      </a:r>
                      <a:r>
                        <a:rPr lang="zh-CN" sz="2400"/>
                        <a:t>，自由下載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1134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2400">
                          <a:solidFill>
                            <a:srgbClr val="006600"/>
                          </a:solidFill>
                        </a:rPr>
                        <a:t>授權問題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CN" sz="2400"/>
                        <a:t>複雜到看不懂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CN" sz="2400"/>
                        <a:t>不小心就會犯法!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CN" sz="2400"/>
                        <a:t>統統</a:t>
                      </a:r>
                      <a:r>
                        <a:rPr b="1" lang="zh-CN" sz="2400">
                          <a:solidFill>
                            <a:srgbClr val="FF0000"/>
                          </a:solidFill>
                        </a:rPr>
                        <a:t>免費</a:t>
                      </a:r>
                      <a:r>
                        <a:rPr lang="zh-CN" sz="2400"/>
                        <a:t>，隨你安裝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44825" y="3476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 rotWithShape="1">
          <a:blip r:embed="rId4">
            <a:alphaModFix/>
          </a:blip>
          <a:srcRect b="49297" l="0" r="0" t="0"/>
          <a:stretch/>
        </p:blipFill>
        <p:spPr>
          <a:xfrm>
            <a:off x="2392125" y="1526524"/>
            <a:ext cx="3152150" cy="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你要用哪一種Office？</a:t>
            </a:r>
          </a:p>
        </p:txBody>
      </p:sp>
      <p:pic>
        <p:nvPicPr>
          <p:cNvPr id="460" name="Shape 4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500" y="1617350"/>
            <a:ext cx="28575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44825" y="45943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網路資源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誰比較多？</a:t>
            </a:r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現在還是Microsoft Office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比較多網路資源</a:t>
            </a:r>
          </a:p>
        </p:txBody>
      </p:sp>
      <p:sp>
        <p:nvSpPr>
          <p:cNvPr id="468" name="Shape 46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25290" r="26111" t="0"/>
          <a:stretch/>
        </p:blipFill>
        <p:spPr>
          <a:xfrm>
            <a:off x="3667024" y="1449800"/>
            <a:ext cx="2800499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4483025" y="995675"/>
            <a:ext cx="3533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Google搜尋結果比較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5856500" y="2028175"/>
            <a:ext cx="28959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LibreOffice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1800"/>
              <a:t>(9,010,000)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6517000" y="3344850"/>
            <a:ext cx="2387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Microsoft Office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1800"/>
              <a:t>(128,000,000)</a:t>
            </a:r>
          </a:p>
        </p:txBody>
      </p:sp>
      <p:cxnSp>
        <p:nvCxnSpPr>
          <p:cNvPr id="473" name="Shape 473"/>
          <p:cNvCxnSpPr/>
          <p:nvPr/>
        </p:nvCxnSpPr>
        <p:spPr>
          <a:xfrm flipH="1">
            <a:off x="5711800" y="2387050"/>
            <a:ext cx="738900" cy="369300"/>
          </a:xfrm>
          <a:prstGeom prst="straightConnector1">
            <a:avLst/>
          </a:prstGeom>
          <a:noFill/>
          <a:ln cap="flat" cmpd="sng" w="38100">
            <a:solidFill>
              <a:srgbClr val="D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74" name="Shape 474"/>
          <p:cNvCxnSpPr/>
          <p:nvPr/>
        </p:nvCxnSpPr>
        <p:spPr>
          <a:xfrm rot="10800000">
            <a:off x="5778100" y="3573300"/>
            <a:ext cx="738900" cy="97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469825" y="2502900"/>
            <a:ext cx="53505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所以更要教大家使用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LibreOffice!</a:t>
            </a:r>
          </a:p>
        </p:txBody>
      </p:sp>
      <p:sp>
        <p:nvSpPr>
          <p:cNvPr id="480" name="Shape 48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47" y="1712850"/>
            <a:ext cx="3803899" cy="47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/>
          <p:nvPr/>
        </p:nvSpPr>
        <p:spPr>
          <a:xfrm>
            <a:off x="4437025" y="3817400"/>
            <a:ext cx="4102200" cy="2379300"/>
          </a:xfrm>
          <a:prstGeom prst="wedgeRoundRectCallout">
            <a:avLst>
              <a:gd fmla="val -66800" name="adj1"/>
              <a:gd fmla="val -37037" name="adj2"/>
              <a:gd fmla="val 0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FF0000"/>
                </a:solidFill>
              </a:rPr>
              <a:t>永遠免費升級!</a:t>
            </a:r>
          </a:p>
        </p:txBody>
      </p:sp>
      <p:pic>
        <p:nvPicPr>
          <p:cNvPr id="483" name="Shape 483"/>
          <p:cNvPicPr preferRelativeResize="0"/>
          <p:nvPr/>
        </p:nvPicPr>
        <p:blipFill rotWithShape="1">
          <a:blip r:embed="rId4">
            <a:alphaModFix/>
          </a:blip>
          <a:srcRect b="34180" l="0" r="0" t="0"/>
          <a:stretch/>
        </p:blipFill>
        <p:spPr>
          <a:xfrm>
            <a:off x="4945075" y="3941025"/>
            <a:ext cx="3086100" cy="164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社團加入登記卡</a:t>
            </a:r>
          </a:p>
        </p:txBody>
      </p:sp>
      <p:sp>
        <p:nvSpPr>
          <p:cNvPr id="489" name="Shape 489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2</a:t>
            </a:r>
          </a:p>
        </p:txBody>
      </p:sp>
      <p:sp>
        <p:nvSpPr>
          <p:cNvPr id="490" name="Shape 49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491" name="Shape 491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zh-CN"/>
              <a:t>文字垂直排列&amp;合併儲存格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zh-CN"/>
              <a:t>表格外圍框線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zh-CN"/>
              <a:t>列印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800" y="2453153"/>
            <a:ext cx="5034500" cy="370539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開啟檔案</a:t>
            </a:r>
          </a:p>
        </p:txBody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500" name="Shape 50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按下「開啟」</a:t>
            </a:r>
          </a:p>
        </p:txBody>
      </p:sp>
      <p:sp>
        <p:nvSpPr>
          <p:cNvPr id="501" name="Shape 501"/>
          <p:cNvSpPr txBox="1"/>
          <p:nvPr>
            <p:ph idx="4" type="subTitle"/>
          </p:nvPr>
        </p:nvSpPr>
        <p:spPr>
          <a:xfrm>
            <a:off x="4033000" y="1495525"/>
            <a:ext cx="49308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選擇桌面的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「社團加入登記卡.ods」</a:t>
            </a:r>
          </a:p>
        </p:txBody>
      </p:sp>
      <p:pic>
        <p:nvPicPr>
          <p:cNvPr id="502" name="Shape 502"/>
          <p:cNvPicPr preferRelativeResize="0"/>
          <p:nvPr/>
        </p:nvPicPr>
        <p:blipFill rotWithShape="1">
          <a:blip r:embed="rId4">
            <a:alphaModFix/>
          </a:blip>
          <a:srcRect b="0" l="0" r="14821" t="0"/>
          <a:stretch/>
        </p:blipFill>
        <p:spPr>
          <a:xfrm>
            <a:off x="311700" y="2603175"/>
            <a:ext cx="3407075" cy="34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/>
          <p:nvPr/>
        </p:nvSpPr>
        <p:spPr>
          <a:xfrm>
            <a:off x="1432775" y="3606075"/>
            <a:ext cx="676200" cy="74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/>
          <p:nvPr/>
        </p:nvSpPr>
        <p:spPr>
          <a:xfrm>
            <a:off x="6179250" y="3366750"/>
            <a:ext cx="12210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7048225" y="5727975"/>
            <a:ext cx="8178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7542975" y="2805600"/>
            <a:ext cx="732300" cy="637200"/>
          </a:xfrm>
          <a:prstGeom prst="wedgeEllipseCallout">
            <a:avLst>
              <a:gd fmla="val -55199" name="adj1"/>
              <a:gd fmla="val 5597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507" name="Shape 507"/>
          <p:cNvSpPr/>
          <p:nvPr/>
        </p:nvSpPr>
        <p:spPr>
          <a:xfrm>
            <a:off x="7466775" y="4851025"/>
            <a:ext cx="732300" cy="637200"/>
          </a:xfrm>
          <a:prstGeom prst="wedgeEllipseCallout">
            <a:avLst>
              <a:gd fmla="val -26622" name="adj1"/>
              <a:gd fmla="val 813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Shape 512"/>
          <p:cNvPicPr preferRelativeResize="0"/>
          <p:nvPr/>
        </p:nvPicPr>
        <p:blipFill rotWithShape="1">
          <a:blip r:embed="rId3">
            <a:alphaModFix/>
          </a:blip>
          <a:srcRect b="4905" l="0" r="14383" t="17479"/>
          <a:stretch/>
        </p:blipFill>
        <p:spPr>
          <a:xfrm>
            <a:off x="4146449" y="640965"/>
            <a:ext cx="5013749" cy="6217033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 txBox="1"/>
          <p:nvPr>
            <p:ph type="title"/>
          </p:nvPr>
        </p:nvSpPr>
        <p:spPr>
          <a:xfrm>
            <a:off x="311700" y="685225"/>
            <a:ext cx="41409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zh-CN" sz="2000"/>
              <a:t>未完成的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 sz="3400"/>
              <a:t>社團加入登記卡</a:t>
            </a:r>
          </a:p>
        </p:txBody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311700" y="1639975"/>
            <a:ext cx="3639300" cy="445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欄位名稱應該要改成</a:t>
            </a:r>
            <a:r>
              <a:rPr lang="zh-CN" u="sng"/>
              <a:t>垂直排列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應該</a:t>
            </a:r>
            <a:r>
              <a:rPr lang="zh-CN" u="sng"/>
              <a:t>合併儲存格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外圍</a:t>
            </a:r>
            <a:r>
              <a:rPr lang="zh-CN" u="sng"/>
              <a:t>框線</a:t>
            </a:r>
            <a:r>
              <a:rPr lang="zh-CN"/>
              <a:t>應該</a:t>
            </a:r>
            <a:r>
              <a:rPr lang="zh-CN" u="sng"/>
              <a:t>加粗</a:t>
            </a:r>
          </a:p>
        </p:txBody>
      </p:sp>
      <p:sp>
        <p:nvSpPr>
          <p:cNvPr id="515" name="Shape 51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516" name="Shape 516"/>
          <p:cNvSpPr/>
          <p:nvPr/>
        </p:nvSpPr>
        <p:spPr>
          <a:xfrm>
            <a:off x="4146450" y="162500"/>
            <a:ext cx="732300" cy="637200"/>
          </a:xfrm>
          <a:prstGeom prst="wedgeEllipseCallout">
            <a:avLst>
              <a:gd fmla="val 9975" name="adj1"/>
              <a:gd fmla="val 867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id="517" name="Shape 517"/>
          <p:cNvSpPr/>
          <p:nvPr/>
        </p:nvSpPr>
        <p:spPr>
          <a:xfrm>
            <a:off x="4452600" y="1127501"/>
            <a:ext cx="429900" cy="531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6309000" y="1209625"/>
            <a:ext cx="477300" cy="104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5395200" y="932550"/>
            <a:ext cx="732300" cy="637200"/>
          </a:xfrm>
          <a:prstGeom prst="wedgeEllipseCallout">
            <a:avLst>
              <a:gd fmla="val -22170" name="adj1"/>
              <a:gd fmla="val 751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  <p:sp>
        <p:nvSpPr>
          <p:cNvPr id="520" name="Shape 520"/>
          <p:cNvSpPr/>
          <p:nvPr/>
        </p:nvSpPr>
        <p:spPr>
          <a:xfrm>
            <a:off x="7063650" y="2353475"/>
            <a:ext cx="732300" cy="637200"/>
          </a:xfrm>
          <a:prstGeom prst="wedgeEllipseCallout">
            <a:avLst>
              <a:gd fmla="val -92063" name="adj1"/>
              <a:gd fmla="val 2401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  <p:sp>
        <p:nvSpPr>
          <p:cNvPr id="521" name="Shape 521"/>
          <p:cNvSpPr/>
          <p:nvPr/>
        </p:nvSpPr>
        <p:spPr>
          <a:xfrm>
            <a:off x="6181500" y="377450"/>
            <a:ext cx="732300" cy="637200"/>
          </a:xfrm>
          <a:prstGeom prst="wedgeEllipseCallout">
            <a:avLst>
              <a:gd fmla="val -7941" name="adj1"/>
              <a:gd fmla="val 7389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id="522" name="Shape 522"/>
          <p:cNvSpPr/>
          <p:nvPr/>
        </p:nvSpPr>
        <p:spPr>
          <a:xfrm>
            <a:off x="6309000" y="3203800"/>
            <a:ext cx="477300" cy="54239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6601150" y="3919050"/>
            <a:ext cx="732300" cy="637200"/>
          </a:xfrm>
          <a:prstGeom prst="wedgeEllipseCallout">
            <a:avLst>
              <a:gd fmla="val -44278" name="adj1"/>
              <a:gd fmla="val -5944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id="524" name="Shape 524"/>
          <p:cNvSpPr/>
          <p:nvPr/>
        </p:nvSpPr>
        <p:spPr>
          <a:xfrm>
            <a:off x="7795950" y="5515825"/>
            <a:ext cx="732300" cy="637200"/>
          </a:xfrm>
          <a:prstGeom prst="wedgeEllipseCallout">
            <a:avLst>
              <a:gd fmla="val -567" name="adj1"/>
              <a:gd fmla="val 8835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Shape 529"/>
          <p:cNvPicPr preferRelativeResize="0"/>
          <p:nvPr/>
        </p:nvPicPr>
        <p:blipFill rotWithShape="1">
          <a:blip r:embed="rId3">
            <a:alphaModFix/>
          </a:blip>
          <a:srcRect b="6090" l="0" r="0" t="15820"/>
          <a:stretch/>
        </p:blipFill>
        <p:spPr>
          <a:xfrm>
            <a:off x="4130250" y="1495525"/>
            <a:ext cx="5013749" cy="535504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1. 文字垂直排列</a:t>
            </a:r>
            <a:r>
              <a:rPr b="0" lang="zh-CN"/>
              <a:t> (1/2)</a:t>
            </a:r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311700" y="1639975"/>
            <a:ext cx="3465300" cy="445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lphaUcPeriod"/>
            </a:pPr>
            <a:r>
              <a:rPr lang="zh-CN"/>
              <a:t>選取要設定的儲存格</a:t>
            </a:r>
          </a:p>
          <a:p>
            <a:pPr indent="-228600" lvl="0" marL="457200" rtl="0">
              <a:spcBef>
                <a:spcPts val="0"/>
              </a:spcBef>
              <a:buAutoNum type="alphaUcPeriod"/>
            </a:pPr>
            <a:r>
              <a:rPr lang="zh-CN"/>
              <a:t>按著Ctrl，可以一次選擇多格</a:t>
            </a:r>
          </a:p>
        </p:txBody>
      </p:sp>
      <p:sp>
        <p:nvSpPr>
          <p:cNvPr id="532" name="Shape 532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534" name="Shape 534"/>
          <p:cNvSpPr/>
          <p:nvPr/>
        </p:nvSpPr>
        <p:spPr>
          <a:xfrm>
            <a:off x="4832400" y="2588375"/>
            <a:ext cx="732300" cy="637200"/>
          </a:xfrm>
          <a:prstGeom prst="wedgeEllipseCallout">
            <a:avLst>
              <a:gd fmla="val -76707" name="adj1"/>
              <a:gd fmla="val -64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535" name="Shape 535"/>
          <p:cNvSpPr/>
          <p:nvPr/>
        </p:nvSpPr>
        <p:spPr>
          <a:xfrm>
            <a:off x="6466200" y="3854450"/>
            <a:ext cx="732300" cy="637200"/>
          </a:xfrm>
          <a:prstGeom prst="wedgeEllipseCallout">
            <a:avLst>
              <a:gd fmla="val -76707" name="adj1"/>
              <a:gd fmla="val -64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1. 文字垂直排列</a:t>
            </a:r>
            <a:r>
              <a:rPr b="0" lang="zh-CN"/>
              <a:t> (2/2)</a:t>
            </a:r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311700" y="1639975"/>
            <a:ext cx="3465300" cy="445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lphaUcPeriod" startAt="3"/>
            </a:pPr>
            <a:r>
              <a:rPr lang="zh-CN"/>
              <a:t>工具列 &gt; 文字方向從上向下</a:t>
            </a:r>
          </a:p>
        </p:txBody>
      </p:sp>
      <p:sp>
        <p:nvSpPr>
          <p:cNvPr id="542" name="Shape 54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pic>
        <p:nvPicPr>
          <p:cNvPr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2602"/>
            <a:ext cx="9144001" cy="123799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/>
          <p:nvPr/>
        </p:nvSpPr>
        <p:spPr>
          <a:xfrm>
            <a:off x="5367000" y="3275550"/>
            <a:ext cx="3465300" cy="2350500"/>
          </a:xfrm>
          <a:prstGeom prst="wedgeRoundRectCallout">
            <a:avLst>
              <a:gd fmla="val 38111" name="adj1"/>
              <a:gd fmla="val -8266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8304975" y="1895300"/>
            <a:ext cx="477300" cy="54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6" name="Shape 546"/>
          <p:cNvPicPr preferRelativeResize="0"/>
          <p:nvPr/>
        </p:nvPicPr>
        <p:blipFill rotWithShape="1">
          <a:blip r:embed="rId3">
            <a:alphaModFix/>
          </a:blip>
          <a:srcRect b="0" l="85858" r="0" t="23931"/>
          <a:stretch/>
        </p:blipFill>
        <p:spPr>
          <a:xfrm>
            <a:off x="5645398" y="3376687"/>
            <a:ext cx="2949904" cy="21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7572675" y="3622200"/>
            <a:ext cx="732300" cy="637200"/>
          </a:xfrm>
          <a:prstGeom prst="wedgeEllipseCallout">
            <a:avLst>
              <a:gd fmla="val -74908" name="adj1"/>
              <a:gd fmla="val 4176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hape 552"/>
          <p:cNvPicPr preferRelativeResize="0"/>
          <p:nvPr/>
        </p:nvPicPr>
        <p:blipFill rotWithShape="1">
          <a:blip r:embed="rId3">
            <a:alphaModFix/>
          </a:blip>
          <a:srcRect b="0" l="0" r="12188" t="0"/>
          <a:stretch/>
        </p:blipFill>
        <p:spPr>
          <a:xfrm>
            <a:off x="2779173" y="2028775"/>
            <a:ext cx="6364825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 合併與置中儲存格</a:t>
            </a:r>
            <a:r>
              <a:rPr b="0" lang="zh-CN"/>
              <a:t> (1/2)</a:t>
            </a:r>
          </a:p>
        </p:txBody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lphaUcPeriod"/>
            </a:pPr>
            <a:r>
              <a:rPr lang="zh-CN"/>
              <a:t>選取儲存格</a:t>
            </a:r>
          </a:p>
          <a:p>
            <a:pPr indent="-228600" lvl="0" marL="457200">
              <a:spcBef>
                <a:spcPts val="0"/>
              </a:spcBef>
              <a:buAutoNum type="alphaUcPeriod"/>
            </a:pPr>
            <a:r>
              <a:rPr lang="zh-CN"/>
              <a:t>工具列 &gt;</a:t>
            </a:r>
            <a:br>
              <a:rPr lang="zh-CN"/>
            </a:br>
            <a:r>
              <a:rPr lang="zh-CN"/>
              <a:t>合併與置中</a:t>
            </a:r>
            <a:br>
              <a:rPr lang="zh-CN"/>
            </a:br>
            <a:r>
              <a:rPr lang="zh-CN"/>
              <a:t>儲存格</a:t>
            </a:r>
          </a:p>
        </p:txBody>
      </p:sp>
      <p:sp>
        <p:nvSpPr>
          <p:cNvPr id="555" name="Shape 55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556" name="Shape 556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7956950" y="2796050"/>
            <a:ext cx="477300" cy="54239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3432725" y="3952699"/>
            <a:ext cx="1654500" cy="117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5395375" y="3952700"/>
            <a:ext cx="732300" cy="637200"/>
          </a:xfrm>
          <a:prstGeom prst="wedgeEllipseCallout">
            <a:avLst>
              <a:gd fmla="val -76707" name="adj1"/>
              <a:gd fmla="val -64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560" name="Shape 560"/>
          <p:cNvSpPr/>
          <p:nvPr/>
        </p:nvSpPr>
        <p:spPr>
          <a:xfrm>
            <a:off x="7863000" y="1874825"/>
            <a:ext cx="732300" cy="637200"/>
          </a:xfrm>
          <a:prstGeom prst="wedgeEllipseCallout">
            <a:avLst>
              <a:gd fmla="val -2735" name="adj1"/>
              <a:gd fmla="val 7664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598100" y="701121"/>
            <a:ext cx="8222100" cy="1118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開啟LibreOffice</a:t>
            </a:r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66" y="2670050"/>
            <a:ext cx="1725750" cy="20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950" y="2228512"/>
            <a:ext cx="508635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179850" y="4841500"/>
            <a:ext cx="33291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在桌面/USB隨身碟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中開啟LibreOfficePortable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資料夾</a:t>
            </a:r>
          </a:p>
        </p:txBody>
      </p:sp>
      <p:sp>
        <p:nvSpPr>
          <p:cNvPr id="362" name="Shape 362"/>
          <p:cNvSpPr/>
          <p:nvPr/>
        </p:nvSpPr>
        <p:spPr>
          <a:xfrm rot="-2085">
            <a:off x="2435149" y="3386175"/>
            <a:ext cx="989100" cy="6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5773650" y="4080375"/>
            <a:ext cx="1891500" cy="417900"/>
          </a:xfrm>
          <a:prstGeom prst="roundRect">
            <a:avLst>
              <a:gd fmla="val 888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3636600" y="5071100"/>
            <a:ext cx="5086500" cy="1263900"/>
          </a:xfrm>
          <a:prstGeom prst="wedgeRoundRectCallout">
            <a:avLst>
              <a:gd fmla="val 12262" name="adj1"/>
              <a:gd fmla="val -8923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latin typeface="Impact"/>
                <a:ea typeface="Impact"/>
                <a:cs typeface="Impact"/>
                <a:sym typeface="Impact"/>
              </a:rPr>
              <a:t>開啟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latin typeface="Impact"/>
                <a:ea typeface="Impact"/>
                <a:cs typeface="Impact"/>
                <a:sym typeface="Impact"/>
              </a:rPr>
              <a:t>LibreOfficeCalcPortable.exe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13337" l="0" r="0" t="0"/>
          <a:stretch/>
        </p:blipFill>
        <p:spPr>
          <a:xfrm>
            <a:off x="2724150" y="1874823"/>
            <a:ext cx="6419850" cy="49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2. 合併與置中儲存格</a:t>
            </a:r>
            <a:r>
              <a:rPr b="0" lang="zh-CN"/>
              <a:t> (2/2)</a:t>
            </a:r>
          </a:p>
        </p:txBody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lphaUcPeriod" startAt="3"/>
            </a:pPr>
            <a:r>
              <a:rPr lang="zh-CN"/>
              <a:t>選取儲存格</a:t>
            </a:r>
          </a:p>
          <a:p>
            <a:pPr indent="-228600" lvl="0" marL="457200" rtl="0">
              <a:spcBef>
                <a:spcPts val="0"/>
              </a:spcBef>
              <a:buAutoNum type="alphaUcPeriod" startAt="3"/>
            </a:pPr>
            <a:r>
              <a:rPr lang="zh-CN"/>
              <a:t>工具列 &gt;</a:t>
            </a:r>
            <a:br>
              <a:rPr lang="zh-CN"/>
            </a:br>
            <a:r>
              <a:rPr lang="zh-CN"/>
              <a:t>合併與置中</a:t>
            </a:r>
            <a:br>
              <a:rPr lang="zh-CN"/>
            </a:br>
            <a:r>
              <a:rPr lang="zh-CN"/>
              <a:t>儲存格</a:t>
            </a:r>
          </a:p>
        </p:txBody>
      </p:sp>
      <p:sp>
        <p:nvSpPr>
          <p:cNvPr id="568" name="Shape 56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569" name="Shape 569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7956950" y="2796050"/>
            <a:ext cx="477300" cy="54239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320125" y="4853450"/>
            <a:ext cx="4326000" cy="117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5395375" y="3952700"/>
            <a:ext cx="732300" cy="637200"/>
          </a:xfrm>
          <a:prstGeom prst="wedgeEllipseCallout">
            <a:avLst>
              <a:gd fmla="val -29182" name="adj1"/>
              <a:gd fmla="val 814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573" name="Shape 573"/>
          <p:cNvSpPr/>
          <p:nvPr/>
        </p:nvSpPr>
        <p:spPr>
          <a:xfrm>
            <a:off x="7863000" y="1874825"/>
            <a:ext cx="732300" cy="637200"/>
          </a:xfrm>
          <a:prstGeom prst="wedgeEllipseCallout">
            <a:avLst>
              <a:gd fmla="val -2735" name="adj1"/>
              <a:gd fmla="val 7664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>
              <a:spcBef>
                <a:spcPts val="0"/>
              </a:spcBef>
              <a:buNone/>
            </a:pPr>
            <a:r>
              <a:rPr lang="zh-CN" sz="2800"/>
              <a:t>社團加入登記卡</a:t>
            </a:r>
          </a:p>
        </p:txBody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請試著照前面投影片的1-2步</a:t>
            </a:r>
            <a:br>
              <a:rPr lang="zh-CN"/>
            </a:br>
            <a:r>
              <a:rPr lang="zh-CN"/>
              <a:t>完成下圖的表格吧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0" name="Shape 58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925" y="1962850"/>
            <a:ext cx="3407299" cy="4802976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A.選取整個表格</a:t>
            </a:r>
          </a:p>
        </p:txBody>
      </p:sp>
      <p:sp>
        <p:nvSpPr>
          <p:cNvPr id="587" name="Shape 58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 表格外圍框線</a:t>
            </a:r>
            <a:r>
              <a:rPr b="0" lang="zh-CN"/>
              <a:t> (1/4)</a:t>
            </a:r>
          </a:p>
        </p:txBody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590" name="Shape 59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14668"/>
          <a:stretch/>
        </p:blipFill>
        <p:spPr>
          <a:xfrm>
            <a:off x="460800" y="2405425"/>
            <a:ext cx="3701699" cy="44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/>
          <p:nvPr/>
        </p:nvSpPr>
        <p:spPr>
          <a:xfrm>
            <a:off x="607650" y="2560625"/>
            <a:ext cx="3056700" cy="3879300"/>
          </a:xfrm>
          <a:prstGeom prst="roundRect">
            <a:avLst>
              <a:gd fmla="val 289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B.選單列&gt;格式&gt;儲存格</a:t>
            </a:r>
          </a:p>
        </p:txBody>
      </p:sp>
      <p:sp>
        <p:nvSpPr>
          <p:cNvPr id="594" name="Shape 594"/>
          <p:cNvSpPr/>
          <p:nvPr/>
        </p:nvSpPr>
        <p:spPr>
          <a:xfrm>
            <a:off x="3726950" y="5846325"/>
            <a:ext cx="732300" cy="637200"/>
          </a:xfrm>
          <a:prstGeom prst="wedgeEllipseCallout">
            <a:avLst>
              <a:gd fmla="val -76707" name="adj1"/>
              <a:gd fmla="val -64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pic>
        <p:nvPicPr>
          <p:cNvPr id="595" name="Shape 595"/>
          <p:cNvPicPr preferRelativeResize="0"/>
          <p:nvPr/>
        </p:nvPicPr>
        <p:blipFill rotWithShape="1">
          <a:blip r:embed="rId4">
            <a:alphaModFix/>
          </a:blip>
          <a:srcRect b="0" l="0" r="30357" t="0"/>
          <a:stretch/>
        </p:blipFill>
        <p:spPr>
          <a:xfrm>
            <a:off x="4832396" y="3091025"/>
            <a:ext cx="3999899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Shape 596"/>
          <p:cNvSpPr/>
          <p:nvPr/>
        </p:nvSpPr>
        <p:spPr>
          <a:xfrm>
            <a:off x="6694225" y="3306175"/>
            <a:ext cx="674100" cy="482700"/>
          </a:xfrm>
          <a:prstGeom prst="roundRect">
            <a:avLst>
              <a:gd fmla="val 2544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7001300" y="4938225"/>
            <a:ext cx="911100" cy="358200"/>
          </a:xfrm>
          <a:prstGeom prst="roundRect">
            <a:avLst>
              <a:gd fmla="val 428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7637800" y="5539250"/>
            <a:ext cx="732300" cy="637200"/>
          </a:xfrm>
          <a:prstGeom prst="wedgeEllipseCallout">
            <a:avLst>
              <a:gd fmla="val -44664" name="adj1"/>
              <a:gd fmla="val -711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 表格外圍框線</a:t>
            </a:r>
            <a:r>
              <a:rPr b="0" lang="zh-CN"/>
              <a:t> (2/4)</a:t>
            </a:r>
          </a:p>
        </p:txBody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06" name="Shape 606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C.儲存格格式化中，切換到「邊框」</a:t>
            </a:r>
          </a:p>
        </p:txBody>
      </p:sp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962" y="2568800"/>
            <a:ext cx="5248062" cy="42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/>
          <p:nvPr/>
        </p:nvSpPr>
        <p:spPr>
          <a:xfrm>
            <a:off x="3838425" y="2738425"/>
            <a:ext cx="645000" cy="358200"/>
          </a:xfrm>
          <a:prstGeom prst="roundRect">
            <a:avLst>
              <a:gd fmla="val 428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/>
        </p:nvSpPr>
        <p:spPr>
          <a:xfrm>
            <a:off x="4393050" y="3297600"/>
            <a:ext cx="732300" cy="637200"/>
          </a:xfrm>
          <a:prstGeom prst="wedgeEllipseCallout">
            <a:avLst>
              <a:gd fmla="val -44664" name="adj1"/>
              <a:gd fmla="val -711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Shape 614"/>
          <p:cNvPicPr preferRelativeResize="0"/>
          <p:nvPr/>
        </p:nvPicPr>
        <p:blipFill rotWithShape="1">
          <a:blip r:embed="rId3">
            <a:alphaModFix/>
          </a:blip>
          <a:srcRect b="0" l="0" r="32673" t="0"/>
          <a:stretch/>
        </p:blipFill>
        <p:spPr>
          <a:xfrm>
            <a:off x="4832400" y="1639975"/>
            <a:ext cx="4311599" cy="52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C.選擇外圍框線之一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D.設定寬度：2</a:t>
            </a:r>
          </a:p>
        </p:txBody>
      </p:sp>
      <p:sp>
        <p:nvSpPr>
          <p:cNvPr id="616" name="Shape 616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3. 表格外圍框線</a:t>
            </a:r>
            <a:r>
              <a:rPr b="0" lang="zh-CN"/>
              <a:t> (3/4)</a:t>
            </a:r>
          </a:p>
        </p:txBody>
      </p:sp>
      <p:sp>
        <p:nvSpPr>
          <p:cNvPr id="618" name="Shape 61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619" name="Shape 619"/>
          <p:cNvSpPr/>
          <p:nvPr/>
        </p:nvSpPr>
        <p:spPr>
          <a:xfrm>
            <a:off x="5281675" y="3209250"/>
            <a:ext cx="1064400" cy="250500"/>
          </a:xfrm>
          <a:prstGeom prst="roundRect">
            <a:avLst>
              <a:gd fmla="val 428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4100100" y="3015900"/>
            <a:ext cx="732300" cy="637200"/>
          </a:xfrm>
          <a:prstGeom prst="wedgeEllipseCallout">
            <a:avLst>
              <a:gd fmla="val 87590" name="adj1"/>
              <a:gd fmla="val 132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621" name="Shape 621"/>
          <p:cNvSpPr/>
          <p:nvPr/>
        </p:nvSpPr>
        <p:spPr>
          <a:xfrm>
            <a:off x="7083175" y="3158075"/>
            <a:ext cx="1607100" cy="250500"/>
          </a:xfrm>
          <a:prstGeom prst="roundRect">
            <a:avLst>
              <a:gd fmla="val 428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6525975" y="2289150"/>
            <a:ext cx="732300" cy="637200"/>
          </a:xfrm>
          <a:prstGeom prst="wedgeEllipseCallout">
            <a:avLst>
              <a:gd fmla="val 41465" name="adj1"/>
              <a:gd fmla="val 6302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Shape 627"/>
          <p:cNvPicPr preferRelativeResize="0"/>
          <p:nvPr/>
        </p:nvPicPr>
        <p:blipFill rotWithShape="1">
          <a:blip r:embed="rId3">
            <a:alphaModFix/>
          </a:blip>
          <a:srcRect b="0" l="0" r="21513" t="0"/>
          <a:stretch/>
        </p:blipFill>
        <p:spPr>
          <a:xfrm>
            <a:off x="4117725" y="1639975"/>
            <a:ext cx="5026275" cy="52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 txBox="1"/>
          <p:nvPr>
            <p:ph idx="1" type="body"/>
          </p:nvPr>
        </p:nvSpPr>
        <p:spPr>
          <a:xfrm>
            <a:off x="311700" y="1639975"/>
            <a:ext cx="34245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E.選擇每一個要加粗的框線位置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F.確定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3. 表格外圍框線</a:t>
            </a:r>
            <a:r>
              <a:rPr b="0" lang="zh-CN"/>
              <a:t> (4/4)</a:t>
            </a:r>
          </a:p>
        </p:txBody>
      </p:sp>
      <p:sp>
        <p:nvSpPr>
          <p:cNvPr id="631" name="Shape 63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632" name="Shape 632"/>
          <p:cNvSpPr/>
          <p:nvPr/>
        </p:nvSpPr>
        <p:spPr>
          <a:xfrm>
            <a:off x="4473050" y="3168300"/>
            <a:ext cx="1136100" cy="1182000"/>
          </a:xfrm>
          <a:prstGeom prst="roundRect">
            <a:avLst>
              <a:gd fmla="val 900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3385425" y="3547375"/>
            <a:ext cx="732300" cy="637200"/>
          </a:xfrm>
          <a:prstGeom prst="wedgeEllipseCallout">
            <a:avLst>
              <a:gd fmla="val 87590" name="adj1"/>
              <a:gd fmla="val 132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  <p:sp>
        <p:nvSpPr>
          <p:cNvPr id="634" name="Shape 634"/>
          <p:cNvSpPr/>
          <p:nvPr/>
        </p:nvSpPr>
        <p:spPr>
          <a:xfrm>
            <a:off x="7533575" y="6351650"/>
            <a:ext cx="1136100" cy="417900"/>
          </a:xfrm>
          <a:prstGeom prst="roundRect">
            <a:avLst>
              <a:gd fmla="val 428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5" name="Shape 635"/>
          <p:cNvSpPr/>
          <p:nvPr/>
        </p:nvSpPr>
        <p:spPr>
          <a:xfrm>
            <a:off x="6751175" y="5380350"/>
            <a:ext cx="732300" cy="637200"/>
          </a:xfrm>
          <a:prstGeom prst="wedgeEllipseCallout">
            <a:avLst>
              <a:gd fmla="val 41465" name="adj1"/>
              <a:gd fmla="val 6302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Shape 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050" y="1962845"/>
            <a:ext cx="3407299" cy="4802978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41" name="Shape 641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800"/>
              <a:t>社團加入登記卡</a:t>
            </a:r>
          </a:p>
        </p:txBody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請試著照前面投影片的第3步</a:t>
            </a:r>
            <a:br>
              <a:rPr lang="zh-CN"/>
            </a:br>
            <a:r>
              <a:rPr lang="zh-CN"/>
              <a:t>完成下圖的表格吧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Shape 648"/>
          <p:cNvPicPr preferRelativeResize="0"/>
          <p:nvPr/>
        </p:nvPicPr>
        <p:blipFill rotWithShape="1">
          <a:blip r:embed="rId3">
            <a:alphaModFix/>
          </a:blip>
          <a:srcRect b="26090" l="0" r="0" t="0"/>
          <a:stretch/>
        </p:blipFill>
        <p:spPr>
          <a:xfrm>
            <a:off x="4135450" y="1639825"/>
            <a:ext cx="5008549" cy="52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4. 預覽列印</a:t>
            </a:r>
          </a:p>
        </p:txBody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A.預覽列印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B.調整縮放係數</a:t>
            </a:r>
          </a:p>
        </p:txBody>
      </p:sp>
      <p:sp>
        <p:nvSpPr>
          <p:cNvPr id="651" name="Shape 65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652" name="Shape 652"/>
          <p:cNvSpPr/>
          <p:nvPr/>
        </p:nvSpPr>
        <p:spPr>
          <a:xfrm>
            <a:off x="5947000" y="2052575"/>
            <a:ext cx="399300" cy="417900"/>
          </a:xfrm>
          <a:prstGeom prst="roundRect">
            <a:avLst>
              <a:gd fmla="val 900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7390250" y="2470475"/>
            <a:ext cx="1504800" cy="231900"/>
          </a:xfrm>
          <a:prstGeom prst="roundRect">
            <a:avLst>
              <a:gd fmla="val 900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>
            <a:off x="5780500" y="1107150"/>
            <a:ext cx="732300" cy="637200"/>
          </a:xfrm>
          <a:prstGeom prst="wedgeEllipseCallout">
            <a:avLst>
              <a:gd fmla="val 4885" name="adj1"/>
              <a:gd fmla="val 1023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655" name="Shape 655"/>
          <p:cNvSpPr/>
          <p:nvPr/>
        </p:nvSpPr>
        <p:spPr>
          <a:xfrm>
            <a:off x="7602475" y="1495525"/>
            <a:ext cx="732300" cy="637200"/>
          </a:xfrm>
          <a:prstGeom prst="wedgeEllipseCallout">
            <a:avLst>
              <a:gd fmla="val 18865" name="adj1"/>
              <a:gd fmla="val 9912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107500" y="685225"/>
            <a:ext cx="32088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能不能讓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表格置中呢？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002" y="0"/>
            <a:ext cx="486514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5. 列印表格置中</a:t>
            </a:r>
            <a:r>
              <a:rPr b="0" lang="zh-CN"/>
              <a:t> (1/2)</a:t>
            </a:r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71" name="Shape 671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A.工具列&gt;格式化頁面</a:t>
            </a:r>
          </a:p>
        </p:txBody>
      </p:sp>
      <p:pic>
        <p:nvPicPr>
          <p:cNvPr id="672" name="Shape 672"/>
          <p:cNvPicPr preferRelativeResize="0"/>
          <p:nvPr/>
        </p:nvPicPr>
        <p:blipFill rotWithShape="1">
          <a:blip r:embed="rId3">
            <a:alphaModFix/>
          </a:blip>
          <a:srcRect b="54615" l="0" r="0" t="0"/>
          <a:stretch/>
        </p:blipFill>
        <p:spPr>
          <a:xfrm>
            <a:off x="1259150" y="2568799"/>
            <a:ext cx="6704375" cy="4289199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Shape 673"/>
          <p:cNvSpPr/>
          <p:nvPr/>
        </p:nvSpPr>
        <p:spPr>
          <a:xfrm>
            <a:off x="4227500" y="3665075"/>
            <a:ext cx="921000" cy="417900"/>
          </a:xfrm>
          <a:prstGeom prst="roundRect">
            <a:avLst>
              <a:gd fmla="val 900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3990900" y="4256187"/>
            <a:ext cx="732300" cy="637200"/>
          </a:xfrm>
          <a:prstGeom prst="wedgeEllipseCallout">
            <a:avLst>
              <a:gd fmla="val 35426" name="adj1"/>
              <a:gd fmla="val -7908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700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準備上課最佳視窗配置</a:t>
            </a:r>
          </a:p>
        </p:txBody>
      </p:sp>
      <p:sp>
        <p:nvSpPr>
          <p:cNvPr id="371" name="Shape 37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372" name="Shape 372"/>
          <p:cNvSpPr/>
          <p:nvPr/>
        </p:nvSpPr>
        <p:spPr>
          <a:xfrm>
            <a:off x="2451850" y="5253175"/>
            <a:ext cx="1914000" cy="1119600"/>
          </a:xfrm>
          <a:prstGeom prst="wedgeRoundRectCallout">
            <a:avLst>
              <a:gd fmla="val -73886" name="adj1"/>
              <a:gd fmla="val 61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左邊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投影片</a:t>
            </a:r>
          </a:p>
        </p:txBody>
      </p:sp>
      <p:sp>
        <p:nvSpPr>
          <p:cNvPr id="373" name="Shape 373"/>
          <p:cNvSpPr/>
          <p:nvPr/>
        </p:nvSpPr>
        <p:spPr>
          <a:xfrm>
            <a:off x="4791750" y="5253175"/>
            <a:ext cx="3803700" cy="1119600"/>
          </a:xfrm>
          <a:prstGeom prst="wedgeRoundRectCallout">
            <a:avLst>
              <a:gd fmla="val 23602" name="adj1"/>
              <a:gd fmla="val -9611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右邊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LibreOffice Calc</a:t>
            </a:r>
          </a:p>
        </p:txBody>
      </p:sp>
      <p:pic>
        <p:nvPicPr>
          <p:cNvPr id="374" name="Shape 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874" y="685237"/>
            <a:ext cx="1914000" cy="211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idx="1" type="body"/>
          </p:nvPr>
        </p:nvSpPr>
        <p:spPr>
          <a:xfrm>
            <a:off x="127475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B.切換到「頁面」頁籤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C.表格對齊:</a:t>
            </a:r>
            <a:br>
              <a:rPr lang="zh-CN"/>
            </a:br>
            <a:r>
              <a:rPr lang="zh-CN"/>
              <a:t>[v] 橫向</a:t>
            </a:r>
            <a:br>
              <a:rPr lang="zh-CN"/>
            </a:br>
            <a:r>
              <a:rPr lang="zh-CN"/>
              <a:t>[v] 縱向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D.確定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5. 列印表格置中</a:t>
            </a:r>
            <a:r>
              <a:rPr b="0" lang="zh-CN"/>
              <a:t> (2/2)</a:t>
            </a:r>
          </a:p>
        </p:txBody>
      </p:sp>
      <p:sp>
        <p:nvSpPr>
          <p:cNvPr id="681" name="Shape 68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82" name="Shape 682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3" name="Shape 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500" y="1639975"/>
            <a:ext cx="5750499" cy="44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Shape 684"/>
          <p:cNvSpPr/>
          <p:nvPr/>
        </p:nvSpPr>
        <p:spPr>
          <a:xfrm>
            <a:off x="3869250" y="1894300"/>
            <a:ext cx="442200" cy="417900"/>
          </a:xfrm>
          <a:prstGeom prst="roundRect">
            <a:avLst>
              <a:gd fmla="val 900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4605050" y="1674987"/>
            <a:ext cx="732300" cy="637200"/>
          </a:xfrm>
          <a:prstGeom prst="wedgeEllipseCallout">
            <a:avLst>
              <a:gd fmla="val -93186" name="adj1"/>
              <a:gd fmla="val 2607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686" name="Shape 686"/>
          <p:cNvSpPr/>
          <p:nvPr/>
        </p:nvSpPr>
        <p:spPr>
          <a:xfrm>
            <a:off x="5988050" y="4821750"/>
            <a:ext cx="1514700" cy="417900"/>
          </a:xfrm>
          <a:prstGeom prst="roundRect">
            <a:avLst>
              <a:gd fmla="val 900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6305275" y="5568975"/>
            <a:ext cx="941700" cy="417900"/>
          </a:xfrm>
          <a:prstGeom prst="roundRect">
            <a:avLst>
              <a:gd fmla="val 900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4942825" y="4712087"/>
            <a:ext cx="732300" cy="637200"/>
          </a:xfrm>
          <a:prstGeom prst="wedgeEllipseCallout">
            <a:avLst>
              <a:gd fmla="val 92718" name="adj1"/>
              <a:gd fmla="val -76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689" name="Shape 689"/>
          <p:cNvSpPr/>
          <p:nvPr/>
        </p:nvSpPr>
        <p:spPr>
          <a:xfrm>
            <a:off x="5208950" y="5459312"/>
            <a:ext cx="732300" cy="637200"/>
          </a:xfrm>
          <a:prstGeom prst="wedgeEllipseCallout">
            <a:avLst>
              <a:gd fmla="val 89922" name="adj1"/>
              <a:gd fmla="val -51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852" y="0"/>
            <a:ext cx="486514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 txBox="1"/>
          <p:nvPr>
            <p:ph type="title"/>
          </p:nvPr>
        </p:nvSpPr>
        <p:spPr>
          <a:xfrm>
            <a:off x="311700" y="685225"/>
            <a:ext cx="39258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 匯出成PDF</a:t>
            </a:r>
          </a:p>
        </p:txBody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A.工具列 &gt; 匯出成PDF</a:t>
            </a:r>
          </a:p>
        </p:txBody>
      </p:sp>
      <p:sp>
        <p:nvSpPr>
          <p:cNvPr id="697" name="Shape 69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698" name="Shape 698"/>
          <p:cNvSpPr/>
          <p:nvPr/>
        </p:nvSpPr>
        <p:spPr>
          <a:xfrm>
            <a:off x="5486375" y="425075"/>
            <a:ext cx="399300" cy="417900"/>
          </a:xfrm>
          <a:prstGeom prst="roundRect">
            <a:avLst>
              <a:gd fmla="val 900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4357700" y="1002775"/>
            <a:ext cx="732300" cy="637200"/>
          </a:xfrm>
          <a:prstGeom prst="wedgeEllipseCallout">
            <a:avLst>
              <a:gd fmla="val 108323" name="adj1"/>
              <a:gd fmla="val -7886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Shape 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898" y="1962849"/>
            <a:ext cx="4321351" cy="4802974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05" name="Shape 705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800"/>
              <a:t>社團加入登記卡</a:t>
            </a:r>
          </a:p>
        </p:txBody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請試著照前面投影片的4-6步</a:t>
            </a:r>
            <a:br>
              <a:rPr lang="zh-CN"/>
            </a:br>
            <a:r>
              <a:rPr lang="zh-CN"/>
              <a:t>完成下圖的表格吧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社團加入登記卡</a:t>
            </a:r>
          </a:p>
        </p:txBody>
      </p:sp>
      <p:sp>
        <p:nvSpPr>
          <p:cNvPr id="713" name="Shape 713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715" name="Shape 715"/>
          <p:cNvSpPr txBox="1"/>
          <p:nvPr>
            <p:ph idx="1" type="subTitle"/>
          </p:nvPr>
        </p:nvSpPr>
        <p:spPr>
          <a:xfrm>
            <a:off x="265500" y="3692001"/>
            <a:ext cx="4045200" cy="169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完成了！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238" y="965598"/>
            <a:ext cx="3805262" cy="4926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支出記帳表：輸入資料</a:t>
            </a:r>
          </a:p>
        </p:txBody>
      </p:sp>
      <p:sp>
        <p:nvSpPr>
          <p:cNvPr id="722" name="Shape 72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23" name="Shape 723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</a:t>
            </a:r>
            <a:r>
              <a:rPr lang="zh-CN"/>
              <a:t>3</a:t>
            </a:r>
            <a:r>
              <a:rPr lang="zh-CN"/>
              <a:t>-1</a:t>
            </a:r>
          </a:p>
        </p:txBody>
      </p:sp>
      <p:sp>
        <p:nvSpPr>
          <p:cNvPr id="724" name="Shape 724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1. 開新檔案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2. 輸入欄標籤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/>
              <a:t>3. 輸入日期-填滿儲存格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4. 填滿隨機數字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開新檔案</a:t>
            </a:r>
          </a:p>
        </p:txBody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9" y="1639824"/>
            <a:ext cx="8521180" cy="44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/>
          <p:nvPr/>
        </p:nvSpPr>
        <p:spPr>
          <a:xfrm>
            <a:off x="418525" y="2057550"/>
            <a:ext cx="416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/>
          <p:nvPr/>
        </p:nvSpPr>
        <p:spPr>
          <a:xfrm rot="-8102837">
            <a:off x="780211" y="3220034"/>
            <a:ext cx="2056408" cy="6940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 輸入欄標籤</a:t>
            </a:r>
          </a:p>
        </p:txBody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1725"/>
            <a:ext cx="899160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/>
          <p:nvPr/>
        </p:nvSpPr>
        <p:spPr>
          <a:xfrm>
            <a:off x="399500" y="3313100"/>
            <a:ext cx="6962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 輸入日期-填滿儲存格 </a:t>
            </a:r>
            <a:r>
              <a:rPr b="0" lang="zh-CN"/>
              <a:t>(1/2)</a:t>
            </a:r>
          </a:p>
        </p:txBody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751" name="Shape 751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先點選儲存格A2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按著Shift鍵，再點選A32</a:t>
            </a:r>
          </a:p>
        </p:txBody>
      </p:sp>
      <p:sp>
        <p:nvSpPr>
          <p:cNvPr id="752" name="Shape 752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A.儲存格A2輸入「1」</a:t>
            </a:r>
          </a:p>
        </p:txBody>
      </p:sp>
      <p:sp>
        <p:nvSpPr>
          <p:cNvPr id="753" name="Shape 753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B.選取A2:A32</a:t>
            </a:r>
          </a:p>
        </p:txBody>
      </p:sp>
      <p:pic>
        <p:nvPicPr>
          <p:cNvPr id="754" name="Shape 754"/>
          <p:cNvPicPr preferRelativeResize="0"/>
          <p:nvPr/>
        </p:nvPicPr>
        <p:blipFill rotWithShape="1">
          <a:blip r:embed="rId3">
            <a:alphaModFix/>
          </a:blip>
          <a:srcRect b="16492" l="0" r="0" t="0"/>
          <a:stretch/>
        </p:blipFill>
        <p:spPr>
          <a:xfrm>
            <a:off x="311700" y="2568800"/>
            <a:ext cx="3999899" cy="377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 rotWithShape="1">
          <a:blip r:embed="rId4">
            <a:alphaModFix/>
          </a:blip>
          <a:srcRect b="24006" l="0" r="0" t="0"/>
          <a:stretch/>
        </p:blipFill>
        <p:spPr>
          <a:xfrm>
            <a:off x="4832400" y="3592372"/>
            <a:ext cx="3999899" cy="27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/>
          <p:nvPr/>
        </p:nvSpPr>
        <p:spPr>
          <a:xfrm>
            <a:off x="5996550" y="3003600"/>
            <a:ext cx="1042200" cy="495600"/>
          </a:xfrm>
          <a:prstGeom prst="bevel">
            <a:avLst>
              <a:gd fmla="val 12500" name="adj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000"/>
              <a:t>Shift</a:t>
            </a:r>
          </a:p>
        </p:txBody>
      </p:sp>
      <p:sp>
        <p:nvSpPr>
          <p:cNvPr id="757" name="Shape 757"/>
          <p:cNvSpPr/>
          <p:nvPr/>
        </p:nvSpPr>
        <p:spPr>
          <a:xfrm>
            <a:off x="428025" y="4055050"/>
            <a:ext cx="13203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4908075" y="5424750"/>
            <a:ext cx="13203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770625" y="2723675"/>
            <a:ext cx="732300" cy="637200"/>
          </a:xfrm>
          <a:prstGeom prst="wedgeEllipseCallout">
            <a:avLst>
              <a:gd fmla="val 1905" name="adj1"/>
              <a:gd fmla="val 1004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760" name="Shape 760"/>
          <p:cNvSpPr/>
          <p:nvPr/>
        </p:nvSpPr>
        <p:spPr>
          <a:xfrm>
            <a:off x="5202075" y="4426275"/>
            <a:ext cx="732300" cy="637200"/>
          </a:xfrm>
          <a:prstGeom prst="wedgeEllipseCallout">
            <a:avLst>
              <a:gd fmla="val 1905" name="adj1"/>
              <a:gd fmla="val 1004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Shape 765"/>
          <p:cNvPicPr preferRelativeResize="0"/>
          <p:nvPr/>
        </p:nvPicPr>
        <p:blipFill rotWithShape="1">
          <a:blip r:embed="rId3">
            <a:alphaModFix/>
          </a:blip>
          <a:srcRect b="0" l="0" r="13201" t="0"/>
          <a:stretch/>
        </p:blipFill>
        <p:spPr>
          <a:xfrm>
            <a:off x="4007525" y="1495525"/>
            <a:ext cx="5136474" cy="536242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Shape 76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3. 輸入日期-填滿儲存格 </a:t>
            </a:r>
            <a:r>
              <a:rPr b="0" lang="zh-CN"/>
              <a:t>(2/3)</a:t>
            </a:r>
          </a:p>
        </p:txBody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選單 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&gt; 工作表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&gt; 填滿儲存格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  &gt; 序列</a:t>
            </a:r>
          </a:p>
        </p:txBody>
      </p:sp>
      <p:sp>
        <p:nvSpPr>
          <p:cNvPr id="768" name="Shape 76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769" name="Shape 769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C.序列</a:t>
            </a:r>
          </a:p>
        </p:txBody>
      </p:sp>
      <p:sp>
        <p:nvSpPr>
          <p:cNvPr id="771" name="Shape 771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2" name="Shape 772"/>
          <p:cNvSpPr/>
          <p:nvPr/>
        </p:nvSpPr>
        <p:spPr>
          <a:xfrm>
            <a:off x="6172200" y="1677100"/>
            <a:ext cx="7332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3" name="Shape 773"/>
          <p:cNvSpPr/>
          <p:nvPr/>
        </p:nvSpPr>
        <p:spPr>
          <a:xfrm>
            <a:off x="6419500" y="4502100"/>
            <a:ext cx="9141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7979450" y="5516850"/>
            <a:ext cx="914100" cy="25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8100000" y="4435775"/>
            <a:ext cx="732300" cy="637200"/>
          </a:xfrm>
          <a:prstGeom prst="wedgeEllipseCallout">
            <a:avLst>
              <a:gd fmla="val 1905" name="adj1"/>
              <a:gd fmla="val 1004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Shape 780"/>
          <p:cNvPicPr preferRelativeResize="0"/>
          <p:nvPr/>
        </p:nvPicPr>
        <p:blipFill rotWithShape="1">
          <a:blip r:embed="rId3">
            <a:alphaModFix/>
          </a:blip>
          <a:srcRect b="0" l="0" r="8908" t="0"/>
          <a:stretch/>
        </p:blipFill>
        <p:spPr>
          <a:xfrm>
            <a:off x="4832400" y="2568800"/>
            <a:ext cx="4311600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 輸入日期-填滿儲存格 </a:t>
            </a:r>
            <a:r>
              <a:rPr b="0" lang="zh-CN"/>
              <a:t>(3/3)</a:t>
            </a:r>
          </a:p>
        </p:txBody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785" name="Shape 78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D.充填數列 &gt; 確定</a:t>
            </a:r>
          </a:p>
        </p:txBody>
      </p:sp>
      <p:sp>
        <p:nvSpPr>
          <p:cNvPr id="786" name="Shape 786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CN"/>
              <a:t>自動把日期填到31了！</a:t>
            </a:r>
          </a:p>
        </p:txBody>
      </p:sp>
      <p:pic>
        <p:nvPicPr>
          <p:cNvPr id="787" name="Shape 7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25" y="2568800"/>
            <a:ext cx="413385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Shape 788"/>
          <p:cNvSpPr/>
          <p:nvPr/>
        </p:nvSpPr>
        <p:spPr>
          <a:xfrm>
            <a:off x="3318675" y="2948650"/>
            <a:ext cx="9141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2306200" y="2568800"/>
            <a:ext cx="732300" cy="637200"/>
          </a:xfrm>
          <a:prstGeom prst="wedgeEllipseCallout">
            <a:avLst>
              <a:gd fmla="val 63710" name="adj1"/>
              <a:gd fmla="val 290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sp>
        <p:nvSpPr>
          <p:cNvPr id="790" name="Shape 790"/>
          <p:cNvSpPr/>
          <p:nvPr/>
        </p:nvSpPr>
        <p:spPr>
          <a:xfrm>
            <a:off x="4832400" y="3700075"/>
            <a:ext cx="1569000" cy="2159100"/>
          </a:xfrm>
          <a:prstGeom prst="roundRect">
            <a:avLst>
              <a:gd fmla="val 102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授課大綱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311700" y="1639825"/>
            <a:ext cx="49392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要買Microsoft Office嗎？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社團加入登記卡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文字垂直排列&amp;合併儲存格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表格外圍框線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列印</a:t>
            </a: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5189550" y="1639825"/>
            <a:ext cx="35538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 startAt="3"/>
            </a:pPr>
            <a:r>
              <a:rPr lang="zh-CN"/>
              <a:t>支出記帳表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輸入資料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總計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圖表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條件式格式化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Shape 795"/>
          <p:cNvPicPr preferRelativeResize="0"/>
          <p:nvPr/>
        </p:nvPicPr>
        <p:blipFill rotWithShape="1">
          <a:blip r:embed="rId3">
            <a:alphaModFix/>
          </a:blip>
          <a:srcRect b="13382" l="0" r="9926" t="0"/>
          <a:stretch/>
        </p:blipFill>
        <p:spPr>
          <a:xfrm>
            <a:off x="751950" y="1639825"/>
            <a:ext cx="6847974" cy="5218124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3. 輸入日期-填滿儲存格</a:t>
            </a:r>
          </a:p>
        </p:txBody>
      </p:sp>
      <p:sp>
        <p:nvSpPr>
          <p:cNvPr id="797" name="Shape 79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98" name="Shape 798"/>
          <p:cNvSpPr/>
          <p:nvPr/>
        </p:nvSpPr>
        <p:spPr>
          <a:xfrm rot="-900060">
            <a:off x="418555" y="399435"/>
            <a:ext cx="1702623" cy="723053"/>
          </a:xfrm>
          <a:prstGeom prst="wedgeRoundRectCallout">
            <a:avLst>
              <a:gd fmla="val 44848" name="adj1"/>
              <a:gd fmla="val 75964" name="adj2"/>
              <a:gd fmla="val 0" name="adj3"/>
            </a:avLst>
          </a:prstGeom>
          <a:solidFill>
            <a:srgbClr val="0066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高手用的</a:t>
            </a:r>
          </a:p>
        </p:txBody>
      </p:sp>
      <p:sp>
        <p:nvSpPr>
          <p:cNvPr id="799" name="Shape 799"/>
          <p:cNvSpPr/>
          <p:nvPr/>
        </p:nvSpPr>
        <p:spPr>
          <a:xfrm>
            <a:off x="3089550" y="5546600"/>
            <a:ext cx="5302500" cy="637200"/>
          </a:xfrm>
          <a:prstGeom prst="wedgeRoundRectCallout">
            <a:avLst>
              <a:gd fmla="val -59422" name="adj1"/>
              <a:gd fmla="val 3937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B.一直拉到要填充的範圍</a:t>
            </a:r>
          </a:p>
        </p:txBody>
      </p:sp>
      <p:sp>
        <p:nvSpPr>
          <p:cNvPr id="800" name="Shape 800"/>
          <p:cNvSpPr/>
          <p:nvPr/>
        </p:nvSpPr>
        <p:spPr>
          <a:xfrm>
            <a:off x="3089550" y="2922300"/>
            <a:ext cx="3845400" cy="1614300"/>
          </a:xfrm>
          <a:prstGeom prst="wedgeRectCallout">
            <a:avLst>
              <a:gd fmla="val -60321" name="adj1"/>
              <a:gd fmla="val 21757" name="adj2"/>
            </a:avLst>
          </a:prstGeom>
          <a:solidFill>
            <a:schemeClr val="lt1"/>
          </a:solidFill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1" name="Shape 801"/>
          <p:cNvPicPr preferRelativeResize="0"/>
          <p:nvPr/>
        </p:nvPicPr>
        <p:blipFill rotWithShape="1">
          <a:blip r:embed="rId3">
            <a:alphaModFix/>
          </a:blip>
          <a:srcRect b="55864" l="4444" r="75906" t="35461"/>
          <a:stretch/>
        </p:blipFill>
        <p:spPr>
          <a:xfrm>
            <a:off x="3282375" y="3130524"/>
            <a:ext cx="3424599" cy="11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/>
          <p:nvPr/>
        </p:nvSpPr>
        <p:spPr>
          <a:xfrm>
            <a:off x="2390175" y="4039944"/>
            <a:ext cx="169200" cy="24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6261475" y="3785699"/>
            <a:ext cx="370800" cy="35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626025" y="4452737"/>
            <a:ext cx="732300" cy="637200"/>
          </a:xfrm>
          <a:prstGeom prst="wedgeEllipseCallout">
            <a:avLst>
              <a:gd fmla="val -58828" name="adj1"/>
              <a:gd fmla="val -561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type="title"/>
          </p:nvPr>
        </p:nvSpPr>
        <p:spPr>
          <a:xfrm>
            <a:off x="311700" y="685225"/>
            <a:ext cx="2919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 sz="4200">
                <a:solidFill>
                  <a:schemeClr val="lt1"/>
                </a:solidFill>
              </a:rPr>
              <a:t>支出記帳表</a:t>
            </a:r>
          </a:p>
        </p:txBody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請試著照前面投影片的1-3步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811" name="Shape 81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812" name="Shape 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2013103"/>
            <a:ext cx="4885399" cy="442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Shape 817"/>
          <p:cNvPicPr preferRelativeResize="0"/>
          <p:nvPr/>
        </p:nvPicPr>
        <p:blipFill rotWithShape="1">
          <a:blip r:embed="rId3">
            <a:alphaModFix/>
          </a:blip>
          <a:srcRect b="0" l="0" r="8908" t="0"/>
          <a:stretch/>
        </p:blipFill>
        <p:spPr>
          <a:xfrm>
            <a:off x="4832400" y="2568800"/>
            <a:ext cx="4311600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輸入資料</a:t>
            </a:r>
          </a:p>
        </p:txBody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821" name="Shape 821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2" name="Shape 822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手動輸入</a:t>
            </a:r>
          </a:p>
          <a:p>
            <a:pPr lvl="0">
              <a:spcBef>
                <a:spcPts val="0"/>
              </a:spcBef>
              <a:buNone/>
            </a:pPr>
            <a:r>
              <a:rPr b="0" lang="zh-CN" sz="2400"/>
              <a:t>(回家自己做)</a:t>
            </a:r>
          </a:p>
        </p:txBody>
      </p:sp>
      <p:sp>
        <p:nvSpPr>
          <p:cNvPr id="823" name="Shape 823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填滿隨機數字</a:t>
            </a:r>
          </a:p>
          <a:p>
            <a:pPr lvl="0">
              <a:spcBef>
                <a:spcPts val="0"/>
              </a:spcBef>
              <a:buNone/>
            </a:pPr>
            <a:r>
              <a:rPr b="0" lang="zh-CN" sz="2400"/>
              <a:t>(上課練習用)</a:t>
            </a:r>
          </a:p>
        </p:txBody>
      </p:sp>
      <p:pic>
        <p:nvPicPr>
          <p:cNvPr id="824" name="Shape 8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68799"/>
            <a:ext cx="3999899" cy="359313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Shape 825"/>
          <p:cNvSpPr/>
          <p:nvPr/>
        </p:nvSpPr>
        <p:spPr>
          <a:xfrm>
            <a:off x="1739725" y="4812975"/>
            <a:ext cx="12186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6" name="Shape 826"/>
          <p:cNvSpPr txBox="1"/>
          <p:nvPr>
            <p:ph idx="3" type="subTitle"/>
          </p:nvPr>
        </p:nvSpPr>
        <p:spPr>
          <a:xfrm>
            <a:off x="2572050" y="1495525"/>
            <a:ext cx="3999900" cy="104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CN" sz="2400"/>
              <a:t>或是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Shape 831"/>
          <p:cNvPicPr preferRelativeResize="0"/>
          <p:nvPr/>
        </p:nvPicPr>
        <p:blipFill rotWithShape="1">
          <a:blip r:embed="rId3">
            <a:alphaModFix/>
          </a:blip>
          <a:srcRect b="0" l="0" r="13058" t="0"/>
          <a:stretch/>
        </p:blipFill>
        <p:spPr>
          <a:xfrm>
            <a:off x="5028642" y="2568800"/>
            <a:ext cx="4115356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4. 填滿隨機數字</a:t>
            </a:r>
            <a:r>
              <a:rPr b="0" lang="zh-CN"/>
              <a:t> (1/2)</a:t>
            </a:r>
          </a:p>
        </p:txBody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835" name="Shape 83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A.選取儲存格B2:E2</a:t>
            </a:r>
          </a:p>
        </p:txBody>
      </p:sp>
      <p:sp>
        <p:nvSpPr>
          <p:cNvPr id="836" name="Shape 836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B.選單&gt;工作表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&gt;填滿儲存格&gt;隨機數字</a:t>
            </a:r>
          </a:p>
        </p:txBody>
      </p:sp>
      <p:pic>
        <p:nvPicPr>
          <p:cNvPr id="837" name="Shape 837"/>
          <p:cNvPicPr preferRelativeResize="0"/>
          <p:nvPr/>
        </p:nvPicPr>
        <p:blipFill rotWithShape="1">
          <a:blip r:embed="rId4">
            <a:alphaModFix/>
          </a:blip>
          <a:srcRect b="0" l="0" r="0" t="32359"/>
          <a:stretch/>
        </p:blipFill>
        <p:spPr>
          <a:xfrm>
            <a:off x="311700" y="4666402"/>
            <a:ext cx="3999900" cy="17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Shape 8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7" y="2568800"/>
            <a:ext cx="3999900" cy="1904714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Shape 839"/>
          <p:cNvSpPr/>
          <p:nvPr/>
        </p:nvSpPr>
        <p:spPr>
          <a:xfrm>
            <a:off x="1235600" y="4061525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/>
        </p:nvSpPr>
        <p:spPr>
          <a:xfrm>
            <a:off x="3271125" y="6039975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1" name="Shape 841"/>
          <p:cNvSpPr/>
          <p:nvPr/>
        </p:nvSpPr>
        <p:spPr>
          <a:xfrm rot="2696592">
            <a:off x="1905437" y="4786776"/>
            <a:ext cx="1283823" cy="6940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" name="Shape 842"/>
          <p:cNvSpPr/>
          <p:nvPr/>
        </p:nvSpPr>
        <p:spPr>
          <a:xfrm>
            <a:off x="3424250" y="4691475"/>
            <a:ext cx="2625300" cy="884700"/>
          </a:xfrm>
          <a:prstGeom prst="wedgeRoundRectCallout">
            <a:avLst>
              <a:gd fmla="val -32610" name="adj1"/>
              <a:gd fmla="val 8737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搭配Shift鍵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選取範圍儲存格</a:t>
            </a:r>
          </a:p>
        </p:txBody>
      </p:sp>
      <p:sp>
        <p:nvSpPr>
          <p:cNvPr id="843" name="Shape 843"/>
          <p:cNvSpPr/>
          <p:nvPr/>
        </p:nvSpPr>
        <p:spPr>
          <a:xfrm>
            <a:off x="4617325" y="4611075"/>
            <a:ext cx="1042200" cy="495600"/>
          </a:xfrm>
          <a:prstGeom prst="bevel">
            <a:avLst>
              <a:gd fmla="val 12500" name="adj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000"/>
              <a:t>Shift</a:t>
            </a:r>
          </a:p>
        </p:txBody>
      </p:sp>
      <p:sp>
        <p:nvSpPr>
          <p:cNvPr id="844" name="Shape 844"/>
          <p:cNvSpPr/>
          <p:nvPr/>
        </p:nvSpPr>
        <p:spPr>
          <a:xfrm>
            <a:off x="8122125" y="5832675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914125" y="5005150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6" name="Shape 846"/>
          <p:cNvSpPr/>
          <p:nvPr/>
        </p:nvSpPr>
        <p:spPr>
          <a:xfrm>
            <a:off x="6752425" y="2693800"/>
            <a:ext cx="5907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4437950" y="5948150"/>
            <a:ext cx="732300" cy="637200"/>
          </a:xfrm>
          <a:prstGeom prst="wedgeEllipseCallout">
            <a:avLst>
              <a:gd fmla="val -84518" name="adj1"/>
              <a:gd fmla="val -42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848" name="Shape 848"/>
          <p:cNvSpPr/>
          <p:nvPr/>
        </p:nvSpPr>
        <p:spPr>
          <a:xfrm>
            <a:off x="8351325" y="4691475"/>
            <a:ext cx="732300" cy="637200"/>
          </a:xfrm>
          <a:prstGeom prst="wedgeEllipseCallout">
            <a:avLst>
              <a:gd fmla="val 1905" name="adj1"/>
              <a:gd fmla="val 1004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4. 填滿隨機數字</a:t>
            </a:r>
            <a:r>
              <a:rPr b="0" lang="zh-CN"/>
              <a:t> (2/2)</a:t>
            </a:r>
          </a:p>
        </p:txBody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6" name="Shape 856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C.隨機數生成器</a:t>
            </a:r>
          </a:p>
        </p:txBody>
      </p:sp>
      <p:sp>
        <p:nvSpPr>
          <p:cNvPr id="857" name="Shape 857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完成隨機數</a:t>
            </a:r>
          </a:p>
        </p:txBody>
      </p:sp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8800"/>
            <a:ext cx="3999900" cy="40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/>
          <p:nvPr/>
        </p:nvSpPr>
        <p:spPr>
          <a:xfrm>
            <a:off x="2310450" y="6123375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2462625" y="3690550"/>
            <a:ext cx="1674900" cy="970200"/>
          </a:xfrm>
          <a:prstGeom prst="roundRect">
            <a:avLst>
              <a:gd fmla="val 1186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1" name="Shape 861"/>
          <p:cNvPicPr preferRelativeResize="0"/>
          <p:nvPr/>
        </p:nvPicPr>
        <p:blipFill rotWithShape="1">
          <a:blip r:embed="rId4">
            <a:alphaModFix/>
          </a:blip>
          <a:srcRect b="0" l="0" r="8908" t="0"/>
          <a:stretch/>
        </p:blipFill>
        <p:spPr>
          <a:xfrm>
            <a:off x="4832400" y="2568800"/>
            <a:ext cx="4311600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Shape 86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863" name="Shape 863"/>
          <p:cNvSpPr/>
          <p:nvPr/>
        </p:nvSpPr>
        <p:spPr>
          <a:xfrm>
            <a:off x="5630050" y="3774550"/>
            <a:ext cx="2844900" cy="2769600"/>
          </a:xfrm>
          <a:prstGeom prst="roundRect">
            <a:avLst>
              <a:gd fmla="val 217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4" name="Shape 864"/>
          <p:cNvSpPr/>
          <p:nvPr/>
        </p:nvSpPr>
        <p:spPr>
          <a:xfrm>
            <a:off x="1431050" y="3927287"/>
            <a:ext cx="732300" cy="637200"/>
          </a:xfrm>
          <a:prstGeom prst="wedgeEllipseCallout">
            <a:avLst>
              <a:gd fmla="val 79305" name="adj1"/>
              <a:gd fmla="val 9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Shape 8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025" y="2013100"/>
            <a:ext cx="4885399" cy="4427012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請試著照前面投影片的第4步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871" name="Shape 87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872" name="Shape 872"/>
          <p:cNvSpPr txBox="1"/>
          <p:nvPr>
            <p:ph type="title"/>
          </p:nvPr>
        </p:nvSpPr>
        <p:spPr>
          <a:xfrm>
            <a:off x="311700" y="685225"/>
            <a:ext cx="2919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CN" sz="4200">
                <a:solidFill>
                  <a:schemeClr val="lt1"/>
                </a:solidFill>
              </a:rPr>
              <a:t>支出記帳表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支出記帳表：總計</a:t>
            </a:r>
          </a:p>
        </p:txBody>
      </p:sp>
      <p:sp>
        <p:nvSpPr>
          <p:cNvPr id="878" name="Shape 87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79" name="Shape 879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3-2</a:t>
            </a:r>
          </a:p>
        </p:txBody>
      </p:sp>
      <p:sp>
        <p:nvSpPr>
          <p:cNvPr id="880" name="Shape 880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5. 製作總計列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/>
              <a:t>6. 複製總計公式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7. 製作總計欄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5. 製作總計列 </a:t>
            </a:r>
            <a:r>
              <a:rPr b="0" lang="zh-CN"/>
              <a:t>(1/2)</a:t>
            </a:r>
          </a:p>
        </p:txBody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7" name="Shape 88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888" name="Shape 88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9" name="Shape 88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A.儲存格A33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輸入「總計」</a:t>
            </a:r>
          </a:p>
        </p:txBody>
      </p:sp>
      <p:sp>
        <p:nvSpPr>
          <p:cNvPr id="890" name="Shape 89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CN"/>
              <a:t>C.工具列&gt;小計</a:t>
            </a:r>
          </a:p>
        </p:txBody>
      </p:sp>
      <p:pic>
        <p:nvPicPr>
          <p:cNvPr id="891" name="Shape 891"/>
          <p:cNvPicPr preferRelativeResize="0"/>
          <p:nvPr/>
        </p:nvPicPr>
        <p:blipFill rotWithShape="1">
          <a:blip r:embed="rId3">
            <a:alphaModFix/>
          </a:blip>
          <a:srcRect b="5848" l="0" r="25395" t="14470"/>
          <a:stretch/>
        </p:blipFill>
        <p:spPr>
          <a:xfrm>
            <a:off x="268175" y="2568800"/>
            <a:ext cx="3999899" cy="38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/>
          <p:nvPr/>
        </p:nvSpPr>
        <p:spPr>
          <a:xfrm>
            <a:off x="360525" y="4706100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1592750" y="4907012"/>
            <a:ext cx="732300" cy="637200"/>
          </a:xfrm>
          <a:prstGeom prst="wedgeEllipseCallout">
            <a:avLst>
              <a:gd fmla="val -66172" name="adj1"/>
              <a:gd fmla="val -3191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pic>
        <p:nvPicPr>
          <p:cNvPr id="894" name="Shape 894"/>
          <p:cNvPicPr preferRelativeResize="0"/>
          <p:nvPr/>
        </p:nvPicPr>
        <p:blipFill rotWithShape="1">
          <a:blip r:embed="rId4">
            <a:alphaModFix/>
          </a:blip>
          <a:srcRect b="36510" l="0" r="49929" t="12110"/>
          <a:stretch/>
        </p:blipFill>
        <p:spPr>
          <a:xfrm>
            <a:off x="4832400" y="2568800"/>
            <a:ext cx="3999899" cy="371936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Shape 895"/>
          <p:cNvSpPr/>
          <p:nvPr/>
        </p:nvSpPr>
        <p:spPr>
          <a:xfrm>
            <a:off x="6609775" y="5143650"/>
            <a:ext cx="1646400" cy="5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6781000" y="3212775"/>
            <a:ext cx="590700" cy="5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7" name="Shape 897"/>
          <p:cNvSpPr txBox="1"/>
          <p:nvPr>
            <p:ph idx="4" type="subTitle"/>
          </p:nvPr>
        </p:nvSpPr>
        <p:spPr>
          <a:xfrm>
            <a:off x="257205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B.選取儲存格B33</a:t>
            </a:r>
          </a:p>
        </p:txBody>
      </p:sp>
      <p:sp>
        <p:nvSpPr>
          <p:cNvPr id="898" name="Shape 898"/>
          <p:cNvSpPr/>
          <p:nvPr/>
        </p:nvSpPr>
        <p:spPr>
          <a:xfrm>
            <a:off x="5435500" y="5373087"/>
            <a:ext cx="732300" cy="637200"/>
          </a:xfrm>
          <a:prstGeom prst="wedgeEllipseCallout">
            <a:avLst>
              <a:gd fmla="val 80606" name="adj1"/>
              <a:gd fmla="val -229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899" name="Shape 899"/>
          <p:cNvSpPr/>
          <p:nvPr/>
        </p:nvSpPr>
        <p:spPr>
          <a:xfrm>
            <a:off x="5777925" y="3413662"/>
            <a:ext cx="732300" cy="637200"/>
          </a:xfrm>
          <a:prstGeom prst="wedgeEllipseCallout">
            <a:avLst>
              <a:gd fmla="val 80606" name="adj1"/>
              <a:gd fmla="val -229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5. 製作總計列 </a:t>
            </a:r>
            <a:r>
              <a:rPr b="0" lang="zh-CN"/>
              <a:t>(2/2)</a:t>
            </a:r>
          </a:p>
        </p:txBody>
      </p:sp>
      <p:sp>
        <p:nvSpPr>
          <p:cNvPr id="905" name="Shape 90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6" name="Shape 90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908" name="Shape 908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D.接受公式</a:t>
            </a:r>
          </a:p>
        </p:txBody>
      </p:sp>
      <p:sp>
        <p:nvSpPr>
          <p:cNvPr id="909" name="Shape 909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完成一格統計了</a:t>
            </a:r>
          </a:p>
        </p:txBody>
      </p:sp>
      <p:pic>
        <p:nvPicPr>
          <p:cNvPr id="910" name="Shape 910"/>
          <p:cNvPicPr preferRelativeResize="0"/>
          <p:nvPr/>
        </p:nvPicPr>
        <p:blipFill rotWithShape="1">
          <a:blip r:embed="rId3">
            <a:alphaModFix/>
          </a:blip>
          <a:srcRect b="40150" l="0" r="46146" t="8308"/>
          <a:stretch/>
        </p:blipFill>
        <p:spPr>
          <a:xfrm>
            <a:off x="249350" y="2568799"/>
            <a:ext cx="4062249" cy="3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/>
          <p:nvPr/>
        </p:nvSpPr>
        <p:spPr>
          <a:xfrm>
            <a:off x="2396050" y="3431550"/>
            <a:ext cx="590700" cy="5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1288350" y="2928562"/>
            <a:ext cx="732300" cy="637200"/>
          </a:xfrm>
          <a:prstGeom prst="wedgeEllipseCallout">
            <a:avLst>
              <a:gd fmla="val 85802" name="adj1"/>
              <a:gd fmla="val 3226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4">
            <a:alphaModFix/>
          </a:blip>
          <a:srcRect b="40148" l="0" r="38423" t="0"/>
          <a:stretch/>
        </p:blipFill>
        <p:spPr>
          <a:xfrm>
            <a:off x="4832400" y="2568800"/>
            <a:ext cx="3999899" cy="3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/>
          <p:nvPr/>
        </p:nvSpPr>
        <p:spPr>
          <a:xfrm>
            <a:off x="6238825" y="5286350"/>
            <a:ext cx="1437300" cy="5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0" name="Shape 92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1" name="Shape 921"/>
          <p:cNvPicPr preferRelativeResize="0"/>
          <p:nvPr/>
        </p:nvPicPr>
        <p:blipFill rotWithShape="1">
          <a:blip r:embed="rId3">
            <a:alphaModFix/>
          </a:blip>
          <a:srcRect b="23389" l="0" r="0" t="0"/>
          <a:stretch/>
        </p:blipFill>
        <p:spPr>
          <a:xfrm>
            <a:off x="11325" y="2568800"/>
            <a:ext cx="9144000" cy="38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6.複製總計公式</a:t>
            </a:r>
            <a:r>
              <a:rPr b="0" lang="zh-CN"/>
              <a:t> (1/3)</a:t>
            </a:r>
          </a:p>
        </p:txBody>
      </p:sp>
      <p:sp>
        <p:nvSpPr>
          <p:cNvPr id="923" name="Shape 92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924" name="Shape 924"/>
          <p:cNvSpPr txBox="1"/>
          <p:nvPr>
            <p:ph idx="3" type="subTitle"/>
          </p:nvPr>
        </p:nvSpPr>
        <p:spPr>
          <a:xfrm>
            <a:off x="257205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A.選取儲存格B33:E33</a:t>
            </a:r>
          </a:p>
        </p:txBody>
      </p:sp>
      <p:sp>
        <p:nvSpPr>
          <p:cNvPr id="925" name="Shape 925"/>
          <p:cNvSpPr/>
          <p:nvPr/>
        </p:nvSpPr>
        <p:spPr>
          <a:xfrm>
            <a:off x="1663650" y="5723900"/>
            <a:ext cx="5489100" cy="5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7066325" y="4926037"/>
            <a:ext cx="732300" cy="637200"/>
          </a:xfrm>
          <a:prstGeom prst="wedgeEllipseCallout">
            <a:avLst>
              <a:gd fmla="val -58965" name="adj1"/>
              <a:gd fmla="val 6660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438950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為何不買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Microsoft Office?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3667025" y="2567025"/>
            <a:ext cx="5165100" cy="3524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購買Microsoft Office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享有以下服務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25" y="582949"/>
            <a:ext cx="3812300" cy="19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250" y="4204425"/>
            <a:ext cx="1986050" cy="14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1975" y="4204425"/>
            <a:ext cx="1489548" cy="148954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3533200" y="5693975"/>
            <a:ext cx="2567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電話客戶服務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(90天內)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6318725" y="5693975"/>
            <a:ext cx="2567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軟體更新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6.複製總計公式</a:t>
            </a:r>
            <a:r>
              <a:rPr b="0" lang="zh-CN"/>
              <a:t> (2/3)</a:t>
            </a:r>
          </a:p>
        </p:txBody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選單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&gt; 工作表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&gt; 填滿儲存格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 &gt; 右</a:t>
            </a:r>
          </a:p>
        </p:txBody>
      </p:sp>
      <p:sp>
        <p:nvSpPr>
          <p:cNvPr id="933" name="Shape 93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935" name="Shape 93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B.填滿儲存格</a:t>
            </a:r>
          </a:p>
        </p:txBody>
      </p:sp>
      <p:sp>
        <p:nvSpPr>
          <p:cNvPr id="936" name="Shape 936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 b="0" l="9421" r="20324" t="0"/>
          <a:stretch/>
        </p:blipFill>
        <p:spPr>
          <a:xfrm>
            <a:off x="3300599" y="1495525"/>
            <a:ext cx="5843399" cy="4596474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Shape 938"/>
          <p:cNvSpPr/>
          <p:nvPr/>
        </p:nvSpPr>
        <p:spPr>
          <a:xfrm>
            <a:off x="5002275" y="1759920"/>
            <a:ext cx="780900" cy="3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7547100" y="4260212"/>
            <a:ext cx="732300" cy="637200"/>
          </a:xfrm>
          <a:prstGeom prst="wedgeEllipseCallout">
            <a:avLst>
              <a:gd fmla="val -34992" name="adj1"/>
              <a:gd fmla="val 830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940" name="Shape 940"/>
          <p:cNvSpPr/>
          <p:nvPr/>
        </p:nvSpPr>
        <p:spPr>
          <a:xfrm>
            <a:off x="5344700" y="5012950"/>
            <a:ext cx="942600" cy="3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1" name="Shape 941"/>
          <p:cNvSpPr/>
          <p:nvPr/>
        </p:nvSpPr>
        <p:spPr>
          <a:xfrm>
            <a:off x="7170975" y="5184175"/>
            <a:ext cx="548700" cy="3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6.複製總計公式</a:t>
            </a:r>
            <a:r>
              <a:rPr b="0" lang="zh-CN"/>
              <a:t> (3/3)</a:t>
            </a:r>
          </a:p>
        </p:txBody>
      </p:sp>
      <p:sp>
        <p:nvSpPr>
          <p:cNvPr id="947" name="Shape 94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8" name="Shape 94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9" name="Shape 94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950" name="Shape 950"/>
          <p:cNvSpPr txBox="1"/>
          <p:nvPr>
            <p:ph idx="3" type="subTitle"/>
          </p:nvPr>
        </p:nvSpPr>
        <p:spPr>
          <a:xfrm>
            <a:off x="257205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完成統計列了</a:t>
            </a:r>
          </a:p>
        </p:txBody>
      </p:sp>
      <p:pic>
        <p:nvPicPr>
          <p:cNvPr id="951" name="Shape 951"/>
          <p:cNvPicPr preferRelativeResize="0"/>
          <p:nvPr/>
        </p:nvPicPr>
        <p:blipFill rotWithShape="1">
          <a:blip r:embed="rId3">
            <a:alphaModFix/>
          </a:blip>
          <a:srcRect b="21771" l="0" r="0" t="0"/>
          <a:stretch/>
        </p:blipFill>
        <p:spPr>
          <a:xfrm>
            <a:off x="311700" y="2568800"/>
            <a:ext cx="8520600" cy="4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/>
          <p:nvPr/>
        </p:nvSpPr>
        <p:spPr>
          <a:xfrm>
            <a:off x="1939475" y="5740400"/>
            <a:ext cx="53562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6.複製總計公式</a:t>
            </a:r>
          </a:p>
        </p:txBody>
      </p:sp>
      <p:sp>
        <p:nvSpPr>
          <p:cNvPr id="958" name="Shape 958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9" name="Shape 95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960" name="Shape 960"/>
          <p:cNvSpPr/>
          <p:nvPr/>
        </p:nvSpPr>
        <p:spPr>
          <a:xfrm rot="-900060">
            <a:off x="1131955" y="399435"/>
            <a:ext cx="1702623" cy="723053"/>
          </a:xfrm>
          <a:prstGeom prst="wedgeRoundRectCallout">
            <a:avLst>
              <a:gd fmla="val 44848" name="adj1"/>
              <a:gd fmla="val 75964" name="adj2"/>
              <a:gd fmla="val 0" name="adj3"/>
            </a:avLst>
          </a:prstGeom>
          <a:solidFill>
            <a:srgbClr val="0066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高手用的</a:t>
            </a:r>
          </a:p>
        </p:txBody>
      </p:sp>
      <p:pic>
        <p:nvPicPr>
          <p:cNvPr id="961" name="Shape 9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5550"/>
            <a:ext cx="8520599" cy="4708752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Shape 962"/>
          <p:cNvSpPr/>
          <p:nvPr/>
        </p:nvSpPr>
        <p:spPr>
          <a:xfrm>
            <a:off x="3033325" y="4917850"/>
            <a:ext cx="267300" cy="18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5506400" y="4689550"/>
            <a:ext cx="13611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4" name="Shape 964"/>
          <p:cNvSpPr/>
          <p:nvPr/>
        </p:nvSpPr>
        <p:spPr>
          <a:xfrm>
            <a:off x="6681525" y="3701312"/>
            <a:ext cx="732300" cy="637200"/>
          </a:xfrm>
          <a:prstGeom prst="wedgeEllipseCallout">
            <a:avLst>
              <a:gd fmla="val -34992" name="adj1"/>
              <a:gd fmla="val 830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965" name="Shape 965"/>
          <p:cNvSpPr/>
          <p:nvPr/>
        </p:nvSpPr>
        <p:spPr>
          <a:xfrm>
            <a:off x="3090550" y="5289787"/>
            <a:ext cx="732300" cy="637200"/>
          </a:xfrm>
          <a:prstGeom prst="wedgeEllipseCallout">
            <a:avLst>
              <a:gd fmla="val -23303" name="adj1"/>
              <a:gd fmla="val -6661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966" name="Shape 966"/>
          <p:cNvSpPr/>
          <p:nvPr/>
        </p:nvSpPr>
        <p:spPr>
          <a:xfrm>
            <a:off x="1212150" y="2608309"/>
            <a:ext cx="2758500" cy="1614300"/>
          </a:xfrm>
          <a:prstGeom prst="wedgeRectCallout">
            <a:avLst>
              <a:gd fmla="val 20882" name="adj1"/>
              <a:gd fmla="val 75376" name="adj2"/>
            </a:avLst>
          </a:prstGeom>
          <a:solidFill>
            <a:schemeClr val="lt1"/>
          </a:solidFill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7" name="Shape 967"/>
          <p:cNvPicPr preferRelativeResize="0"/>
          <p:nvPr/>
        </p:nvPicPr>
        <p:blipFill rotWithShape="1">
          <a:blip r:embed="rId3">
            <a:alphaModFix/>
          </a:blip>
          <a:srcRect b="25863" l="24693" r="63361" t="62191"/>
          <a:stretch/>
        </p:blipFill>
        <p:spPr>
          <a:xfrm>
            <a:off x="1344275" y="2744137"/>
            <a:ext cx="2478574" cy="1369724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Shape 968"/>
          <p:cNvSpPr/>
          <p:nvPr/>
        </p:nvSpPr>
        <p:spPr>
          <a:xfrm>
            <a:off x="2966725" y="3511425"/>
            <a:ext cx="3339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Shape 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2047567"/>
            <a:ext cx="5165099" cy="4392481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Shape 974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請試著照前面投影片的第5-6步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975" name="Shape 97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976" name="Shape 976"/>
          <p:cNvSpPr txBox="1"/>
          <p:nvPr>
            <p:ph type="title"/>
          </p:nvPr>
        </p:nvSpPr>
        <p:spPr>
          <a:xfrm>
            <a:off x="311700" y="685225"/>
            <a:ext cx="2919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CN" sz="4200">
                <a:solidFill>
                  <a:schemeClr val="lt1"/>
                </a:solidFill>
              </a:rPr>
              <a:t>支出記帳表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7.製作總計欄</a:t>
            </a:r>
          </a:p>
        </p:txBody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311700" y="1639975"/>
            <a:ext cx="45678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作法類似第5-6步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A.選取儲存格F2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B.按下「小計」 &gt; 「接受」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C.選取儲存格F2:F32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D.填滿儲存格 &gt; 下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3" name="Shape 98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984" name="Shape 984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5" name="Shape 985"/>
          <p:cNvPicPr preferRelativeResize="0"/>
          <p:nvPr/>
        </p:nvPicPr>
        <p:blipFill rotWithShape="1">
          <a:blip r:embed="rId3">
            <a:alphaModFix/>
          </a:blip>
          <a:srcRect b="0" l="0" r="36524" t="0"/>
          <a:stretch/>
        </p:blipFill>
        <p:spPr>
          <a:xfrm>
            <a:off x="4832400" y="1531230"/>
            <a:ext cx="4311599" cy="5326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請試著照前面投影片的第5-6步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991" name="Shape 99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992" name="Shape 9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2388327"/>
            <a:ext cx="5165099" cy="405057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Shape 993"/>
          <p:cNvSpPr txBox="1"/>
          <p:nvPr>
            <p:ph type="title"/>
          </p:nvPr>
        </p:nvSpPr>
        <p:spPr>
          <a:xfrm>
            <a:off x="311700" y="685225"/>
            <a:ext cx="2919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CN" sz="4200">
                <a:solidFill>
                  <a:schemeClr val="lt1"/>
                </a:solidFill>
              </a:rPr>
              <a:t>支出記帳表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支出記帳表：圖表</a:t>
            </a:r>
          </a:p>
        </p:txBody>
      </p:sp>
      <p:sp>
        <p:nvSpPr>
          <p:cNvPr id="999" name="Shape 99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00" name="Shape 1000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3-3</a:t>
            </a:r>
          </a:p>
        </p:txBody>
      </p:sp>
      <p:sp>
        <p:nvSpPr>
          <p:cNvPr id="1001" name="Shape 1001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8. 建立每日花費總計折線圖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9. 改變圖表大小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/>
              <a:t>10. 移動圖表位置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7" name="Shape 100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8" name="Shape 1008"/>
          <p:cNvPicPr preferRelativeResize="0"/>
          <p:nvPr/>
        </p:nvPicPr>
        <p:blipFill rotWithShape="1">
          <a:blip r:embed="rId3">
            <a:alphaModFix/>
          </a:blip>
          <a:srcRect b="27071" l="0" r="0" t="0"/>
          <a:stretch/>
        </p:blipFill>
        <p:spPr>
          <a:xfrm>
            <a:off x="0" y="2568799"/>
            <a:ext cx="9143999" cy="428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Shape 100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8. 建立每日花費總計折線圖</a:t>
            </a:r>
            <a:r>
              <a:rPr b="0" lang="zh-CN"/>
              <a:t> (1/3)</a:t>
            </a:r>
          </a:p>
        </p:txBody>
      </p:sp>
      <p:sp>
        <p:nvSpPr>
          <p:cNvPr id="1010" name="Shape 101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1011" name="Shape 1011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A.選取欄F</a:t>
            </a:r>
          </a:p>
        </p:txBody>
      </p:sp>
      <p:sp>
        <p:nvSpPr>
          <p:cNvPr id="1012" name="Shape 1012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B.工具列 &gt; 圖表</a:t>
            </a:r>
          </a:p>
        </p:txBody>
      </p:sp>
      <p:sp>
        <p:nvSpPr>
          <p:cNvPr id="1013" name="Shape 1013"/>
          <p:cNvSpPr/>
          <p:nvPr/>
        </p:nvSpPr>
        <p:spPr>
          <a:xfrm>
            <a:off x="7818700" y="3005975"/>
            <a:ext cx="3342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4" name="Shape 1014"/>
          <p:cNvSpPr/>
          <p:nvPr/>
        </p:nvSpPr>
        <p:spPr>
          <a:xfrm>
            <a:off x="5699000" y="3235237"/>
            <a:ext cx="732300" cy="637200"/>
          </a:xfrm>
          <a:prstGeom prst="wedgeEllipseCallout">
            <a:avLst>
              <a:gd fmla="val -34992" name="adj1"/>
              <a:gd fmla="val 830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1015" name="Shape 1015"/>
          <p:cNvSpPr/>
          <p:nvPr/>
        </p:nvSpPr>
        <p:spPr>
          <a:xfrm>
            <a:off x="6811875" y="2786662"/>
            <a:ext cx="732300" cy="637200"/>
          </a:xfrm>
          <a:prstGeom prst="wedgeEllipseCallout">
            <a:avLst>
              <a:gd fmla="val 82292" name="adj1"/>
              <a:gd fmla="val 975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2" name="Shape 102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3" name="Shape 102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24" name="Shape 1024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5" name="Shape 1025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6" name="Shape 1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196" y="0"/>
            <a:ext cx="684210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/>
          <p:nvPr/>
        </p:nvSpPr>
        <p:spPr>
          <a:xfrm>
            <a:off x="273650" y="685225"/>
            <a:ext cx="2408400" cy="637200"/>
          </a:xfrm>
          <a:prstGeom prst="wedgeRoundRectCallout">
            <a:avLst>
              <a:gd fmla="val 41718" name="adj1"/>
              <a:gd fmla="val -740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圖表精靈</a:t>
            </a:r>
          </a:p>
        </p:txBody>
      </p:sp>
      <p:sp>
        <p:nvSpPr>
          <p:cNvPr id="1028" name="Shape 1028"/>
          <p:cNvSpPr/>
          <p:nvPr/>
        </p:nvSpPr>
        <p:spPr>
          <a:xfrm>
            <a:off x="349750" y="3158275"/>
            <a:ext cx="1571700" cy="637200"/>
          </a:xfrm>
          <a:prstGeom prst="wedgeRoundRectCallout">
            <a:avLst>
              <a:gd fmla="val 56652" name="adj1"/>
              <a:gd fmla="val 10519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圖表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 txBox="1"/>
          <p:nvPr>
            <p:ph idx="3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C.選擇圖表類型 &gt; 線條 &gt; 點與線</a:t>
            </a:r>
          </a:p>
        </p:txBody>
      </p:sp>
      <p:sp>
        <p:nvSpPr>
          <p:cNvPr id="1034" name="Shape 103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8. 建立每日花費總計折線圖</a:t>
            </a:r>
            <a:r>
              <a:rPr b="0" lang="zh-CN"/>
              <a:t> (2/3)</a:t>
            </a:r>
          </a:p>
        </p:txBody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6" name="Shape 103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7" name="Shape 103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87" y="2568800"/>
            <a:ext cx="7105613" cy="3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Shape 1039"/>
          <p:cNvSpPr/>
          <p:nvPr/>
        </p:nvSpPr>
        <p:spPr>
          <a:xfrm>
            <a:off x="2805050" y="3785700"/>
            <a:ext cx="9522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/>
        </p:nvSpPr>
        <p:spPr>
          <a:xfrm>
            <a:off x="6125625" y="2568787"/>
            <a:ext cx="732300" cy="637200"/>
          </a:xfrm>
          <a:prstGeom prst="wedgeEllipseCallout">
            <a:avLst>
              <a:gd fmla="val -61696" name="adj1"/>
              <a:gd fmla="val 4394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1041" name="Shape 1041"/>
          <p:cNvSpPr/>
          <p:nvPr/>
        </p:nvSpPr>
        <p:spPr>
          <a:xfrm>
            <a:off x="4735950" y="3024750"/>
            <a:ext cx="1247100" cy="91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2" name="Shape 1042"/>
          <p:cNvSpPr/>
          <p:nvPr/>
        </p:nvSpPr>
        <p:spPr>
          <a:xfrm>
            <a:off x="5729325" y="5611950"/>
            <a:ext cx="11286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3" name="Shape 1043"/>
          <p:cNvSpPr/>
          <p:nvPr/>
        </p:nvSpPr>
        <p:spPr>
          <a:xfrm rot="-1802933">
            <a:off x="3948542" y="3368720"/>
            <a:ext cx="596119" cy="6942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4" name="Shape 1044"/>
          <p:cNvSpPr/>
          <p:nvPr/>
        </p:nvSpPr>
        <p:spPr>
          <a:xfrm rot="3597038">
            <a:off x="5164283" y="4503708"/>
            <a:ext cx="1589428" cy="6942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你有更新Microsoft Office嗎？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02" name="Shape 40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MS Office 2013</a:t>
            </a:r>
          </a:p>
        </p:txBody>
      </p:sp>
      <p:sp>
        <p:nvSpPr>
          <p:cNvPr id="404" name="Shape 404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MS Office 2016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850" y="2615900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50" y="2615900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/>
          <p:nvPr/>
        </p:nvSpPr>
        <p:spPr>
          <a:xfrm>
            <a:off x="1472100" y="5666250"/>
            <a:ext cx="1679100" cy="590400"/>
          </a:xfrm>
          <a:prstGeom prst="roundRect">
            <a:avLst>
              <a:gd fmla="val 16667" name="adj"/>
            </a:avLst>
          </a:prstGeom>
          <a:solidFill>
            <a:srgbClr val="0066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$7190</a:t>
            </a:r>
          </a:p>
        </p:txBody>
      </p:sp>
      <p:sp>
        <p:nvSpPr>
          <p:cNvPr id="408" name="Shape 408"/>
          <p:cNvSpPr/>
          <p:nvPr/>
        </p:nvSpPr>
        <p:spPr>
          <a:xfrm>
            <a:off x="5992800" y="5666250"/>
            <a:ext cx="1679100" cy="590400"/>
          </a:xfrm>
          <a:prstGeom prst="roundRect">
            <a:avLst>
              <a:gd fmla="val 16667" name="adj"/>
            </a:avLst>
          </a:prstGeom>
          <a:solidFill>
            <a:srgbClr val="0066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$7999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125" y="3795648"/>
            <a:ext cx="3789750" cy="1717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/>
          <p:nvPr/>
        </p:nvSpPr>
        <p:spPr>
          <a:xfrm rot="-2068">
            <a:off x="3322501" y="5614050"/>
            <a:ext cx="2493600" cy="6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Shape 1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3859"/>
            <a:ext cx="9143999" cy="481413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Shape 105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8. 建立每日花費總計折線圖</a:t>
            </a:r>
            <a:r>
              <a:rPr b="0" lang="zh-CN"/>
              <a:t> (3/3)</a:t>
            </a:r>
          </a:p>
        </p:txBody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2" name="Shape 105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3" name="Shape 105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1054" name="Shape 1054"/>
          <p:cNvSpPr txBox="1"/>
          <p:nvPr>
            <p:ph idx="3" type="subTitle"/>
          </p:nvPr>
        </p:nvSpPr>
        <p:spPr>
          <a:xfrm>
            <a:off x="311700" y="1495525"/>
            <a:ext cx="8520600" cy="548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完成折線圖</a:t>
            </a:r>
          </a:p>
        </p:txBody>
      </p:sp>
      <p:sp>
        <p:nvSpPr>
          <p:cNvPr id="1055" name="Shape 1055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9. 改變圖表大小</a:t>
            </a:r>
          </a:p>
        </p:txBody>
      </p:sp>
      <p:sp>
        <p:nvSpPr>
          <p:cNvPr id="1061" name="Shape 106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2" name="Shape 106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3" name="Shape 106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64" name="Shape 1064"/>
          <p:cNvSpPr txBox="1"/>
          <p:nvPr>
            <p:ph idx="3" type="subTitle"/>
          </p:nvPr>
        </p:nvSpPr>
        <p:spPr>
          <a:xfrm>
            <a:off x="311700" y="5438450"/>
            <a:ext cx="8520600" cy="6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用滑鼠左鍵，拖曳圖表周圍8個綠色方形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就能改變圖表大小</a:t>
            </a:r>
          </a:p>
        </p:txBody>
      </p:sp>
      <p:sp>
        <p:nvSpPr>
          <p:cNvPr id="1065" name="Shape 1065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6" name="Shape 10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95525"/>
            <a:ext cx="8520600" cy="3814669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Shape 1067"/>
          <p:cNvSpPr/>
          <p:nvPr/>
        </p:nvSpPr>
        <p:spPr>
          <a:xfrm>
            <a:off x="414651" y="4575426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8" name="Shape 1068"/>
          <p:cNvSpPr/>
          <p:nvPr/>
        </p:nvSpPr>
        <p:spPr>
          <a:xfrm>
            <a:off x="4362026" y="4613476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9" name="Shape 1069"/>
          <p:cNvSpPr/>
          <p:nvPr/>
        </p:nvSpPr>
        <p:spPr>
          <a:xfrm>
            <a:off x="8309401" y="4613476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0" name="Shape 1070"/>
          <p:cNvSpPr/>
          <p:nvPr/>
        </p:nvSpPr>
        <p:spPr>
          <a:xfrm>
            <a:off x="414651" y="1655301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1" name="Shape 1071"/>
          <p:cNvSpPr/>
          <p:nvPr/>
        </p:nvSpPr>
        <p:spPr>
          <a:xfrm>
            <a:off x="4362026" y="1693351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/>
          <p:nvPr/>
        </p:nvSpPr>
        <p:spPr>
          <a:xfrm>
            <a:off x="8309401" y="1693351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/>
          <p:nvPr/>
        </p:nvSpPr>
        <p:spPr>
          <a:xfrm>
            <a:off x="414651" y="3134388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4" name="Shape 1074"/>
          <p:cNvSpPr/>
          <p:nvPr/>
        </p:nvSpPr>
        <p:spPr>
          <a:xfrm>
            <a:off x="8309401" y="3172438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/>
          <p:nvPr/>
        </p:nvSpPr>
        <p:spPr>
          <a:xfrm rot="-2700000">
            <a:off x="7856845" y="4308875"/>
            <a:ext cx="551543" cy="1208304"/>
          </a:xfrm>
          <a:prstGeom prst="upDownArrow">
            <a:avLst>
              <a:gd fmla="val 20689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6" name="Shape 1076"/>
          <p:cNvSpPr/>
          <p:nvPr/>
        </p:nvSpPr>
        <p:spPr>
          <a:xfrm>
            <a:off x="5153200" y="3436187"/>
            <a:ext cx="2532300" cy="842700"/>
          </a:xfrm>
          <a:prstGeom prst="wedgeRoundRectCallout">
            <a:avLst>
              <a:gd fmla="val 43615" name="adj1"/>
              <a:gd fmla="val 6822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滑鼠指標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10. 移動圖表位置</a:t>
            </a:r>
          </a:p>
        </p:txBody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3" name="Shape 108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85" name="Shape 108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6" name="Shape 1086"/>
          <p:cNvSpPr txBox="1"/>
          <p:nvPr>
            <p:ph idx="4" type="subTitle"/>
          </p:nvPr>
        </p:nvSpPr>
        <p:spPr>
          <a:xfrm>
            <a:off x="941675" y="5554825"/>
            <a:ext cx="726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用滑鼠左鍵拖曳圖表本身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就可以移動圖表</a:t>
            </a:r>
          </a:p>
        </p:txBody>
      </p:sp>
      <p:pic>
        <p:nvPicPr>
          <p:cNvPr id="1087" name="Shape 10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5" y="1462075"/>
            <a:ext cx="8201025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Shape 10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325" y="295275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Shape 1089"/>
          <p:cNvSpPr/>
          <p:nvPr/>
        </p:nvSpPr>
        <p:spPr>
          <a:xfrm>
            <a:off x="5495625" y="1802787"/>
            <a:ext cx="2532300" cy="842700"/>
          </a:xfrm>
          <a:prstGeom prst="wedgeRoundRectCallout">
            <a:avLst>
              <a:gd fmla="val -34138" name="adj1"/>
              <a:gd fmla="val 8146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滑鼠指標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請試著照前面投影片的第8-10步</a:t>
            </a:r>
            <a:br>
              <a:rPr lang="zh-CN"/>
            </a:br>
            <a:r>
              <a:rPr lang="zh-CN"/>
              <a:t>完成下圖的圖表吧</a:t>
            </a:r>
          </a:p>
        </p:txBody>
      </p:sp>
      <p:sp>
        <p:nvSpPr>
          <p:cNvPr id="1095" name="Shape 109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1096" name="Shape 10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4" y="2804034"/>
            <a:ext cx="5165099" cy="363601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Shape 1097"/>
          <p:cNvSpPr txBox="1"/>
          <p:nvPr>
            <p:ph type="title"/>
          </p:nvPr>
        </p:nvSpPr>
        <p:spPr>
          <a:xfrm>
            <a:off x="311700" y="685225"/>
            <a:ext cx="2919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CN" sz="4200">
                <a:solidFill>
                  <a:schemeClr val="lt1"/>
                </a:solidFill>
              </a:rPr>
              <a:t>支出記帳表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Shape 1102"/>
          <p:cNvPicPr preferRelativeResize="0"/>
          <p:nvPr/>
        </p:nvPicPr>
        <p:blipFill rotWithShape="1">
          <a:blip r:embed="rId3">
            <a:alphaModFix/>
          </a:blip>
          <a:srcRect b="27278" l="0" r="0" t="0"/>
          <a:stretch/>
        </p:blipFill>
        <p:spPr>
          <a:xfrm>
            <a:off x="0" y="2568800"/>
            <a:ext cx="9143998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Shape 110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  <a:r>
              <a:rPr b="0" lang="zh-CN"/>
              <a:t> (1/5)</a:t>
            </a:r>
          </a:p>
        </p:txBody>
      </p:sp>
      <p:sp>
        <p:nvSpPr>
          <p:cNvPr id="1104" name="Shape 1104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5" name="Shape 110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1106" name="Shape 110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7" name="Shape 1107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A.選取儲存格B33:E33</a:t>
            </a:r>
          </a:p>
        </p:txBody>
      </p:sp>
      <p:sp>
        <p:nvSpPr>
          <p:cNvPr id="1108" name="Shape 1108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B.工具列 &gt; 圖表</a:t>
            </a:r>
          </a:p>
        </p:txBody>
      </p:sp>
      <p:sp>
        <p:nvSpPr>
          <p:cNvPr id="1109" name="Shape 1109"/>
          <p:cNvSpPr/>
          <p:nvPr/>
        </p:nvSpPr>
        <p:spPr>
          <a:xfrm>
            <a:off x="8261100" y="3082075"/>
            <a:ext cx="4899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0" name="Shape 1110"/>
          <p:cNvSpPr/>
          <p:nvPr/>
        </p:nvSpPr>
        <p:spPr>
          <a:xfrm>
            <a:off x="5508775" y="5674087"/>
            <a:ext cx="732300" cy="637200"/>
          </a:xfrm>
          <a:prstGeom prst="wedgeEllipseCallout">
            <a:avLst>
              <a:gd fmla="val -82671" name="adj1"/>
              <a:gd fmla="val -1287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1111" name="Shape 1111"/>
          <p:cNvSpPr/>
          <p:nvPr/>
        </p:nvSpPr>
        <p:spPr>
          <a:xfrm>
            <a:off x="7254275" y="2862762"/>
            <a:ext cx="732300" cy="637200"/>
          </a:xfrm>
          <a:prstGeom prst="wedgeEllipseCallout">
            <a:avLst>
              <a:gd fmla="val 82292" name="adj1"/>
              <a:gd fmla="val 975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1112" name="Shape 1112"/>
          <p:cNvSpPr/>
          <p:nvPr/>
        </p:nvSpPr>
        <p:spPr>
          <a:xfrm>
            <a:off x="1155800" y="5674100"/>
            <a:ext cx="39999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  <a:r>
              <a:rPr b="0" lang="zh-CN"/>
              <a:t> (2/5)</a:t>
            </a:r>
          </a:p>
        </p:txBody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0" name="Shape 1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8787"/>
            <a:ext cx="6858000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Shape 1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699" y="4531748"/>
            <a:ext cx="4188425" cy="2326252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Shape 112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23" name="Shape 1123"/>
          <p:cNvSpPr/>
          <p:nvPr/>
        </p:nvSpPr>
        <p:spPr>
          <a:xfrm>
            <a:off x="1970500" y="3397200"/>
            <a:ext cx="9522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/>
        </p:nvSpPr>
        <p:spPr>
          <a:xfrm>
            <a:off x="4223275" y="2598812"/>
            <a:ext cx="732300" cy="637200"/>
          </a:xfrm>
          <a:prstGeom prst="wedgeEllipseCallout">
            <a:avLst>
              <a:gd fmla="val -61696" name="adj1"/>
              <a:gd fmla="val 4394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1125" name="Shape 1125"/>
          <p:cNvSpPr/>
          <p:nvPr/>
        </p:nvSpPr>
        <p:spPr>
          <a:xfrm>
            <a:off x="2922700" y="3054775"/>
            <a:ext cx="1158000" cy="81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6" name="Shape 1126"/>
          <p:cNvSpPr/>
          <p:nvPr/>
        </p:nvSpPr>
        <p:spPr>
          <a:xfrm rot="-1802206">
            <a:off x="2749010" y="3101354"/>
            <a:ext cx="467480" cy="5382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7" name="Shape 1127"/>
          <p:cNvSpPr/>
          <p:nvPr/>
        </p:nvSpPr>
        <p:spPr>
          <a:xfrm>
            <a:off x="2833600" y="4005950"/>
            <a:ext cx="9522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8" name="Shape 1128"/>
          <p:cNvSpPr/>
          <p:nvPr/>
        </p:nvSpPr>
        <p:spPr>
          <a:xfrm rot="7197281">
            <a:off x="3202283" y="3605483"/>
            <a:ext cx="467440" cy="5382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9" name="Shape 1129"/>
          <p:cNvSpPr txBox="1"/>
          <p:nvPr>
            <p:ph idx="3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C.選擇圖表類型 &gt; 圓餅圖 &gt; 一般 + 勾選3D外觀</a:t>
            </a:r>
          </a:p>
        </p:txBody>
      </p:sp>
      <p:sp>
        <p:nvSpPr>
          <p:cNvPr id="1130" name="Shape 1130"/>
          <p:cNvSpPr/>
          <p:nvPr/>
        </p:nvSpPr>
        <p:spPr>
          <a:xfrm>
            <a:off x="7772775" y="5242475"/>
            <a:ext cx="673800" cy="84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1" name="Shape 1131"/>
          <p:cNvSpPr/>
          <p:nvPr/>
        </p:nvSpPr>
        <p:spPr>
          <a:xfrm>
            <a:off x="7048225" y="3725300"/>
            <a:ext cx="1784100" cy="926100"/>
          </a:xfrm>
          <a:prstGeom prst="wedgeRoundRectCallout">
            <a:avLst>
              <a:gd fmla="val 6513" name="adj1"/>
              <a:gd fmla="val 9620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看不懂1234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是什麼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  <a:r>
              <a:rPr b="0" lang="zh-CN"/>
              <a:t> (3/5)</a:t>
            </a:r>
          </a:p>
        </p:txBody>
      </p:sp>
      <p:sp>
        <p:nvSpPr>
          <p:cNvPr id="1137" name="Shape 113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140" name="Shape 1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87" y="2568800"/>
            <a:ext cx="7105613" cy="3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Shape 1141"/>
          <p:cNvSpPr txBox="1"/>
          <p:nvPr>
            <p:ph idx="3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D.資料序列 &gt; 分類 &gt; 選取區域</a:t>
            </a:r>
          </a:p>
        </p:txBody>
      </p:sp>
      <p:sp>
        <p:nvSpPr>
          <p:cNvPr id="1142" name="Shape 1142"/>
          <p:cNvSpPr/>
          <p:nvPr/>
        </p:nvSpPr>
        <p:spPr>
          <a:xfrm>
            <a:off x="1019200" y="3720600"/>
            <a:ext cx="9522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3" name="Shape 1143"/>
          <p:cNvSpPr/>
          <p:nvPr/>
        </p:nvSpPr>
        <p:spPr>
          <a:xfrm rot="762068">
            <a:off x="2162515" y="4166210"/>
            <a:ext cx="3656780" cy="5382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/>
          <p:nvPr/>
        </p:nvSpPr>
        <p:spPr>
          <a:xfrm>
            <a:off x="7571375" y="5099825"/>
            <a:ext cx="497100" cy="37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5" name="Shape 1145"/>
          <p:cNvSpPr/>
          <p:nvPr/>
        </p:nvSpPr>
        <p:spPr>
          <a:xfrm>
            <a:off x="8124800" y="4396537"/>
            <a:ext cx="732300" cy="637200"/>
          </a:xfrm>
          <a:prstGeom prst="wedgeEllipseCallout">
            <a:avLst>
              <a:gd fmla="val -61696" name="adj1"/>
              <a:gd fmla="val 4394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  <a:r>
              <a:rPr b="0" lang="zh-CN"/>
              <a:t> (4/5)</a:t>
            </a:r>
          </a:p>
        </p:txBody>
      </p:sp>
      <p:sp>
        <p:nvSpPr>
          <p:cNvPr id="1151" name="Shape 115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2" name="Shape 115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154" name="Shape 1154"/>
          <p:cNvPicPr preferRelativeResize="0"/>
          <p:nvPr/>
        </p:nvPicPr>
        <p:blipFill rotWithShape="1">
          <a:blip r:embed="rId3">
            <a:alphaModFix/>
          </a:blip>
          <a:srcRect b="44760" l="0" r="9502" t="0"/>
          <a:stretch/>
        </p:blipFill>
        <p:spPr>
          <a:xfrm>
            <a:off x="0" y="2568800"/>
            <a:ext cx="9143998" cy="360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Shape 1155"/>
          <p:cNvSpPr/>
          <p:nvPr/>
        </p:nvSpPr>
        <p:spPr>
          <a:xfrm>
            <a:off x="1378300" y="4053500"/>
            <a:ext cx="44238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6" name="Shape 1156"/>
          <p:cNvSpPr/>
          <p:nvPr/>
        </p:nvSpPr>
        <p:spPr>
          <a:xfrm>
            <a:off x="3500350" y="4995175"/>
            <a:ext cx="2744700" cy="597900"/>
          </a:xfrm>
          <a:prstGeom prst="wedgeRoundRectCallout">
            <a:avLst>
              <a:gd fmla="val 9607" name="adj1"/>
              <a:gd fmla="val -13138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選完滑鼠才能放開</a:t>
            </a:r>
          </a:p>
        </p:txBody>
      </p:sp>
      <p:sp>
        <p:nvSpPr>
          <p:cNvPr id="1157" name="Shape 1157"/>
          <p:cNvSpPr txBox="1"/>
          <p:nvPr>
            <p:ph idx="3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E.選取儲存格B1:E1</a:t>
            </a:r>
          </a:p>
        </p:txBody>
      </p:sp>
      <p:sp>
        <p:nvSpPr>
          <p:cNvPr id="1158" name="Shape 1158"/>
          <p:cNvSpPr/>
          <p:nvPr/>
        </p:nvSpPr>
        <p:spPr>
          <a:xfrm rot="-899403">
            <a:off x="197212" y="111598"/>
            <a:ext cx="1473025" cy="723053"/>
          </a:xfrm>
          <a:prstGeom prst="wedgeRoundRectCallout">
            <a:avLst>
              <a:gd fmla="val 29922" name="adj1"/>
              <a:gd fmla="val 76600" name="adj2"/>
              <a:gd fmla="val 0" name="adj3"/>
            </a:avLst>
          </a:prstGeom>
          <a:solidFill>
            <a:srgbClr val="0066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高難度</a:t>
            </a:r>
          </a:p>
        </p:txBody>
      </p:sp>
      <p:sp>
        <p:nvSpPr>
          <p:cNvPr id="1159" name="Shape 1159"/>
          <p:cNvSpPr/>
          <p:nvPr/>
        </p:nvSpPr>
        <p:spPr>
          <a:xfrm>
            <a:off x="4832400" y="2976850"/>
            <a:ext cx="732300" cy="637200"/>
          </a:xfrm>
          <a:prstGeom prst="wedgeEllipseCallout">
            <a:avLst>
              <a:gd fmla="val 36969" name="adj1"/>
              <a:gd fmla="val 963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  <a:r>
              <a:rPr b="0" lang="zh-CN"/>
              <a:t> (5/5)</a:t>
            </a:r>
          </a:p>
        </p:txBody>
      </p:sp>
      <p:sp>
        <p:nvSpPr>
          <p:cNvPr id="1165" name="Shape 116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6" name="Shape 116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7" name="Shape 116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68" name="Shape 1168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F.完成</a:t>
            </a:r>
          </a:p>
        </p:txBody>
      </p:sp>
      <p:sp>
        <p:nvSpPr>
          <p:cNvPr id="1169" name="Shape 1169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G.縮小與移動圖表</a:t>
            </a:r>
          </a:p>
        </p:txBody>
      </p:sp>
      <p:pic>
        <p:nvPicPr>
          <p:cNvPr id="1170" name="Shape 1170"/>
          <p:cNvPicPr preferRelativeResize="0"/>
          <p:nvPr/>
        </p:nvPicPr>
        <p:blipFill rotWithShape="1">
          <a:blip r:embed="rId3">
            <a:alphaModFix/>
          </a:blip>
          <a:srcRect b="0" l="7385" r="42370" t="17823"/>
          <a:stretch/>
        </p:blipFill>
        <p:spPr>
          <a:xfrm>
            <a:off x="5034134" y="2537425"/>
            <a:ext cx="4095316" cy="43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Shape 1171"/>
          <p:cNvPicPr preferRelativeResize="0"/>
          <p:nvPr/>
        </p:nvPicPr>
        <p:blipFill rotWithShape="1">
          <a:blip r:embed="rId4">
            <a:alphaModFix/>
          </a:blip>
          <a:srcRect b="0" l="13636" r="0" t="0"/>
          <a:stretch/>
        </p:blipFill>
        <p:spPr>
          <a:xfrm>
            <a:off x="311700" y="2568799"/>
            <a:ext cx="4651250" cy="26704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72" name="Shape 1172"/>
          <p:cNvSpPr/>
          <p:nvPr/>
        </p:nvSpPr>
        <p:spPr>
          <a:xfrm>
            <a:off x="3500375" y="5338212"/>
            <a:ext cx="732300" cy="637200"/>
          </a:xfrm>
          <a:prstGeom prst="wedgeEllipseCallout">
            <a:avLst>
              <a:gd fmla="val -33118" name="adj1"/>
              <a:gd fmla="val -682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</a:p>
        </p:txBody>
      </p:sp>
      <p:sp>
        <p:nvSpPr>
          <p:cNvPr id="1173" name="Shape 1173"/>
          <p:cNvSpPr/>
          <p:nvPr/>
        </p:nvSpPr>
        <p:spPr>
          <a:xfrm>
            <a:off x="3128475" y="4852475"/>
            <a:ext cx="9522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/>
        </p:nvSpPr>
        <p:spPr>
          <a:xfrm>
            <a:off x="5420800" y="3939350"/>
            <a:ext cx="3411600" cy="2424000"/>
          </a:xfrm>
          <a:prstGeom prst="roundRect">
            <a:avLst>
              <a:gd fmla="val 827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5" name="Shape 1175"/>
          <p:cNvSpPr/>
          <p:nvPr/>
        </p:nvSpPr>
        <p:spPr>
          <a:xfrm>
            <a:off x="7219475" y="3110387"/>
            <a:ext cx="732300" cy="637200"/>
          </a:xfrm>
          <a:prstGeom prst="wedgeEllipseCallout">
            <a:avLst>
              <a:gd fmla="val -25324" name="adj1"/>
              <a:gd fmla="val 918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Shape 1180"/>
          <p:cNvPicPr preferRelativeResize="0"/>
          <p:nvPr/>
        </p:nvPicPr>
        <p:blipFill rotWithShape="1">
          <a:blip r:embed="rId3">
            <a:alphaModFix/>
          </a:blip>
          <a:srcRect b="9156" l="0" r="30337" t="0"/>
          <a:stretch/>
        </p:blipFill>
        <p:spPr>
          <a:xfrm>
            <a:off x="3667025" y="2095449"/>
            <a:ext cx="5165099" cy="43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Shape 1181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請試著照前面投影片的第11步</a:t>
            </a:r>
            <a:br>
              <a:rPr lang="zh-CN"/>
            </a:br>
            <a:r>
              <a:rPr lang="zh-CN"/>
              <a:t>完成下圖的圖表吧</a:t>
            </a:r>
          </a:p>
        </p:txBody>
      </p:sp>
      <p:sp>
        <p:nvSpPr>
          <p:cNvPr id="1182" name="Shape 118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1183" name="Shape 1183"/>
          <p:cNvSpPr txBox="1"/>
          <p:nvPr>
            <p:ph type="title"/>
          </p:nvPr>
        </p:nvSpPr>
        <p:spPr>
          <a:xfrm>
            <a:off x="311700" y="685225"/>
            <a:ext cx="2919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CN" sz="4200">
                <a:solidFill>
                  <a:schemeClr val="lt1"/>
                </a:solidFill>
              </a:rPr>
              <a:t>支出記帳表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 rotWithShape="1">
          <a:blip r:embed="rId3">
            <a:alphaModFix/>
          </a:blip>
          <a:srcRect b="0" l="11714" r="27712" t="0"/>
          <a:stretch/>
        </p:blipFill>
        <p:spPr>
          <a:xfrm flipH="1">
            <a:off x="4787224" y="1644000"/>
            <a:ext cx="4045075" cy="44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 rotWithShape="1">
          <a:blip r:embed="rId4">
            <a:alphaModFix/>
          </a:blip>
          <a:srcRect b="0" l="25858" r="13780" t="0"/>
          <a:stretch/>
        </p:blipFill>
        <p:spPr>
          <a:xfrm flipH="1">
            <a:off x="311700" y="1639974"/>
            <a:ext cx="3999897" cy="44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你用的MS Office可能是盜版的</a:t>
            </a:r>
          </a:p>
        </p:txBody>
      </p:sp>
      <p:sp>
        <p:nvSpPr>
          <p:cNvPr id="418" name="Shape 41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19" name="Shape 419"/>
          <p:cNvSpPr txBox="1"/>
          <p:nvPr/>
        </p:nvSpPr>
        <p:spPr>
          <a:xfrm>
            <a:off x="4551000" y="4573050"/>
            <a:ext cx="12360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CN" sz="2800">
                <a:solidFill>
                  <a:srgbClr val="FF0000"/>
                </a:solidFill>
              </a:rPr>
              <a:t>$4790</a:t>
            </a:r>
          </a:p>
        </p:txBody>
      </p:sp>
      <p:sp>
        <p:nvSpPr>
          <p:cNvPr id="420" name="Shape 420"/>
          <p:cNvSpPr/>
          <p:nvPr/>
        </p:nvSpPr>
        <p:spPr>
          <a:xfrm rot="-2129">
            <a:off x="2435152" y="3517974"/>
            <a:ext cx="4359900" cy="6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5025" y="2630775"/>
            <a:ext cx="2470400" cy="247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22" name="Shape 422"/>
          <p:cNvSpPr/>
          <p:nvPr/>
        </p:nvSpPr>
        <p:spPr>
          <a:xfrm>
            <a:off x="496200" y="1810975"/>
            <a:ext cx="1236000" cy="59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家庭</a:t>
            </a:r>
          </a:p>
        </p:txBody>
      </p:sp>
      <p:sp>
        <p:nvSpPr>
          <p:cNvPr id="423" name="Shape 423"/>
          <p:cNvSpPr/>
          <p:nvPr/>
        </p:nvSpPr>
        <p:spPr>
          <a:xfrm>
            <a:off x="7359300" y="1921200"/>
            <a:ext cx="1236000" cy="59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公司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6387" y="3116524"/>
            <a:ext cx="1415525" cy="14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支出記帳表: 條件式格式化</a:t>
            </a:r>
          </a:p>
        </p:txBody>
      </p:sp>
      <p:sp>
        <p:nvSpPr>
          <p:cNvPr id="1189" name="Shape 118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90" name="Shape 1190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3-4</a:t>
            </a:r>
          </a:p>
        </p:txBody>
      </p:sp>
      <p:sp>
        <p:nvSpPr>
          <p:cNvPr id="1191" name="Shape 1191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13. 儲存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不小心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買太多了...</a:t>
            </a:r>
          </a:p>
        </p:txBody>
      </p:sp>
      <p:sp>
        <p:nvSpPr>
          <p:cNvPr id="1197" name="Shape 1197"/>
          <p:cNvSpPr txBox="1"/>
          <p:nvPr>
            <p:ph idx="1" type="body"/>
          </p:nvPr>
        </p:nvSpPr>
        <p:spPr>
          <a:xfrm>
            <a:off x="3667025" y="685225"/>
            <a:ext cx="5165100" cy="564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要怎麼找出花太多的儲存格？</a:t>
            </a:r>
          </a:p>
        </p:txBody>
      </p:sp>
      <p:sp>
        <p:nvSpPr>
          <p:cNvPr id="1198" name="Shape 119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199" name="Shape 1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685225"/>
            <a:ext cx="5165100" cy="467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Shape 1204"/>
          <p:cNvPicPr preferRelativeResize="0"/>
          <p:nvPr/>
        </p:nvPicPr>
        <p:blipFill rotWithShape="1">
          <a:blip r:embed="rId3">
            <a:alphaModFix/>
          </a:blip>
          <a:srcRect b="69513" l="0" r="1273" t="0"/>
          <a:stretch/>
        </p:blipFill>
        <p:spPr>
          <a:xfrm>
            <a:off x="0" y="5457049"/>
            <a:ext cx="9143999" cy="14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Shape 1205"/>
          <p:cNvSpPr txBox="1"/>
          <p:nvPr>
            <p:ph type="title"/>
          </p:nvPr>
        </p:nvSpPr>
        <p:spPr>
          <a:xfrm>
            <a:off x="311700" y="46646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  <a:r>
              <a:rPr b="0" lang="zh-CN"/>
              <a:t> (1/5)</a:t>
            </a:r>
          </a:p>
        </p:txBody>
      </p:sp>
      <p:sp>
        <p:nvSpPr>
          <p:cNvPr id="1206" name="Shape 120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7" name="Shape 120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8" name="Shape 1208"/>
          <p:cNvSpPr txBox="1"/>
          <p:nvPr>
            <p:ph idx="3" type="subTitle"/>
          </p:nvPr>
        </p:nvSpPr>
        <p:spPr>
          <a:xfrm>
            <a:off x="311700" y="829700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A.選取儲存格B2:E32</a:t>
            </a:r>
          </a:p>
        </p:txBody>
      </p:sp>
      <p:pic>
        <p:nvPicPr>
          <p:cNvPr id="1209" name="Shape 1209"/>
          <p:cNvPicPr preferRelativeResize="0"/>
          <p:nvPr/>
        </p:nvPicPr>
        <p:blipFill rotWithShape="1">
          <a:blip r:embed="rId3">
            <a:alphaModFix/>
          </a:blip>
          <a:srcRect b="19559" l="0" r="54751" t="6096"/>
          <a:stretch/>
        </p:blipFill>
        <p:spPr>
          <a:xfrm>
            <a:off x="0" y="1902975"/>
            <a:ext cx="5262225" cy="4289199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10" name="Shape 1210"/>
          <p:cNvSpPr/>
          <p:nvPr/>
        </p:nvSpPr>
        <p:spPr>
          <a:xfrm>
            <a:off x="6905575" y="3833250"/>
            <a:ext cx="1873800" cy="1731000"/>
          </a:xfrm>
          <a:prstGeom prst="wedgeRectCallout">
            <a:avLst>
              <a:gd fmla="val 25635" name="adj1"/>
              <a:gd fmla="val 64845" name="adj2"/>
            </a:avLst>
          </a:prstGeom>
          <a:solidFill>
            <a:schemeClr val="lt1"/>
          </a:solidFill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1" name="Shape 1211"/>
          <p:cNvPicPr preferRelativeResize="0"/>
          <p:nvPr/>
        </p:nvPicPr>
        <p:blipFill rotWithShape="1">
          <a:blip r:embed="rId3">
            <a:alphaModFix/>
          </a:blip>
          <a:srcRect b="77643" l="86985" r="8701" t="12853"/>
          <a:stretch/>
        </p:blipFill>
        <p:spPr>
          <a:xfrm>
            <a:off x="7119588" y="3908601"/>
            <a:ext cx="1445775" cy="15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/>
          <p:nvPr/>
        </p:nvSpPr>
        <p:spPr>
          <a:xfrm>
            <a:off x="7999425" y="6092000"/>
            <a:ext cx="5043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3" name="Shape 1213"/>
          <p:cNvSpPr txBox="1"/>
          <p:nvPr>
            <p:ph idx="3" type="subTitle"/>
          </p:nvPr>
        </p:nvSpPr>
        <p:spPr>
          <a:xfrm>
            <a:off x="5262225" y="1526900"/>
            <a:ext cx="38817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B.工具列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CN"/>
              <a:t>&gt;條件式格式化：條件</a:t>
            </a:r>
          </a:p>
        </p:txBody>
      </p:sp>
      <p:sp>
        <p:nvSpPr>
          <p:cNvPr id="1214" name="Shape 1214"/>
          <p:cNvSpPr/>
          <p:nvPr/>
        </p:nvSpPr>
        <p:spPr>
          <a:xfrm>
            <a:off x="4832400" y="5838887"/>
            <a:ext cx="732300" cy="637200"/>
          </a:xfrm>
          <a:prstGeom prst="wedgeEllipseCallout">
            <a:avLst>
              <a:gd fmla="val -33118" name="adj1"/>
              <a:gd fmla="val -682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1215" name="Shape 1215"/>
          <p:cNvSpPr/>
          <p:nvPr/>
        </p:nvSpPr>
        <p:spPr>
          <a:xfrm>
            <a:off x="6905575" y="5980387"/>
            <a:ext cx="732300" cy="637200"/>
          </a:xfrm>
          <a:prstGeom prst="wedgeEllipseCallout">
            <a:avLst>
              <a:gd fmla="val 82429" name="adj1"/>
              <a:gd fmla="val -332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  <a:r>
              <a:rPr b="0" lang="zh-CN"/>
              <a:t> (2/5)</a:t>
            </a:r>
          </a:p>
        </p:txBody>
      </p:sp>
      <p:sp>
        <p:nvSpPr>
          <p:cNvPr id="1221" name="Shape 122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2" name="Shape 122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223" name="Shape 1223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C.條件1: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儲存格值 大於 500</a:t>
            </a:r>
          </a:p>
        </p:txBody>
      </p:sp>
      <p:pic>
        <p:nvPicPr>
          <p:cNvPr id="1224" name="Shape 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909" y="2568797"/>
            <a:ext cx="4920186" cy="4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6" name="Shape 1226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D.套用樣式 &gt; 新增樣式</a:t>
            </a:r>
          </a:p>
        </p:txBody>
      </p:sp>
      <p:sp>
        <p:nvSpPr>
          <p:cNvPr id="1227" name="Shape 1227"/>
          <p:cNvSpPr/>
          <p:nvPr/>
        </p:nvSpPr>
        <p:spPr>
          <a:xfrm>
            <a:off x="2263800" y="3000675"/>
            <a:ext cx="36717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8" name="Shape 1228"/>
          <p:cNvSpPr/>
          <p:nvPr/>
        </p:nvSpPr>
        <p:spPr>
          <a:xfrm>
            <a:off x="1169950" y="2889062"/>
            <a:ext cx="732300" cy="637200"/>
          </a:xfrm>
          <a:prstGeom prst="wedgeEllipseCallout">
            <a:avLst>
              <a:gd fmla="val 82429" name="adj1"/>
              <a:gd fmla="val -332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1229" name="Shape 1229"/>
          <p:cNvSpPr/>
          <p:nvPr/>
        </p:nvSpPr>
        <p:spPr>
          <a:xfrm>
            <a:off x="3604975" y="3414675"/>
            <a:ext cx="15126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0" name="Shape 1230"/>
          <p:cNvSpPr/>
          <p:nvPr/>
        </p:nvSpPr>
        <p:spPr>
          <a:xfrm>
            <a:off x="5669250" y="3764162"/>
            <a:ext cx="732300" cy="637200"/>
          </a:xfrm>
          <a:prstGeom prst="wedgeEllipseCallout">
            <a:avLst>
              <a:gd fmla="val -105882" name="adj1"/>
              <a:gd fmla="val -421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  <a:r>
              <a:rPr b="0" lang="zh-CN"/>
              <a:t> (3/5)</a:t>
            </a:r>
          </a:p>
        </p:txBody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7" name="Shape 123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238" name="Shape 1238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E.名稱: 花過頭了</a:t>
            </a:r>
          </a:p>
        </p:txBody>
      </p:sp>
      <p:pic>
        <p:nvPicPr>
          <p:cNvPr id="1239" name="Shape 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024" y="2568800"/>
            <a:ext cx="5263958" cy="42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Shape 1240"/>
          <p:cNvSpPr/>
          <p:nvPr/>
        </p:nvSpPr>
        <p:spPr>
          <a:xfrm>
            <a:off x="2159150" y="3112275"/>
            <a:ext cx="12462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1" name="Shape 1241"/>
          <p:cNvSpPr/>
          <p:nvPr/>
        </p:nvSpPr>
        <p:spPr>
          <a:xfrm>
            <a:off x="932150" y="3069762"/>
            <a:ext cx="732300" cy="637200"/>
          </a:xfrm>
          <a:prstGeom prst="wedgeEllipseCallout">
            <a:avLst>
              <a:gd fmla="val 82429" name="adj1"/>
              <a:gd fmla="val -332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7" name="Shape 1247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F.背景 &gt; 背景色彩:紅色1</a:t>
            </a:r>
          </a:p>
        </p:txBody>
      </p:sp>
      <p:sp>
        <p:nvSpPr>
          <p:cNvPr id="1248" name="Shape 124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  <a:r>
              <a:rPr b="0" lang="zh-CN"/>
              <a:t> (4/5)</a:t>
            </a:r>
          </a:p>
        </p:txBody>
      </p:sp>
      <p:sp>
        <p:nvSpPr>
          <p:cNvPr id="1249" name="Shape 124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250" name="Shape 1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025" y="2568799"/>
            <a:ext cx="5263953" cy="42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Shape 1251"/>
          <p:cNvSpPr/>
          <p:nvPr/>
        </p:nvSpPr>
        <p:spPr>
          <a:xfrm>
            <a:off x="4527600" y="2712775"/>
            <a:ext cx="4473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2" name="Shape 1252"/>
          <p:cNvSpPr/>
          <p:nvPr/>
        </p:nvSpPr>
        <p:spPr>
          <a:xfrm>
            <a:off x="2634750" y="3587850"/>
            <a:ext cx="4473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3" name="Shape 1253"/>
          <p:cNvSpPr/>
          <p:nvPr/>
        </p:nvSpPr>
        <p:spPr>
          <a:xfrm>
            <a:off x="4080300" y="6374800"/>
            <a:ext cx="8946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4" name="Shape 1254"/>
          <p:cNvSpPr/>
          <p:nvPr/>
        </p:nvSpPr>
        <p:spPr>
          <a:xfrm>
            <a:off x="5393200" y="2568787"/>
            <a:ext cx="732300" cy="637200"/>
          </a:xfrm>
          <a:prstGeom prst="wedgeEllipseCallout">
            <a:avLst>
              <a:gd fmla="val -86372" name="adj1"/>
              <a:gd fmla="val 36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0" name="Shape 126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G.確定</a:t>
            </a:r>
          </a:p>
        </p:txBody>
      </p:sp>
      <p:sp>
        <p:nvSpPr>
          <p:cNvPr id="1261" name="Shape 126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  <a:r>
              <a:rPr b="0" lang="zh-CN"/>
              <a:t> (5/5)</a:t>
            </a:r>
          </a:p>
        </p:txBody>
      </p:sp>
      <p:sp>
        <p:nvSpPr>
          <p:cNvPr id="1262" name="Shape 126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3" name="Shape 1263"/>
          <p:cNvSpPr txBox="1"/>
          <p:nvPr>
            <p:ph idx="4" type="subTitle"/>
          </p:nvPr>
        </p:nvSpPr>
        <p:spPr>
          <a:xfrm>
            <a:off x="4004475" y="1495525"/>
            <a:ext cx="49611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</a:t>
            </a:r>
          </a:p>
          <a:p>
            <a:pPr lvl="0">
              <a:spcBef>
                <a:spcPts val="0"/>
              </a:spcBef>
              <a:buNone/>
            </a:pPr>
            <a:r>
              <a:rPr b="0" lang="zh-CN" sz="2400"/>
              <a:t>紅色背景的格子表示花費超過500元</a:t>
            </a:r>
          </a:p>
        </p:txBody>
      </p:sp>
      <p:pic>
        <p:nvPicPr>
          <p:cNvPr id="1264" name="Shape 1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531" y="2568800"/>
            <a:ext cx="5044468" cy="42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Shape 1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68799"/>
            <a:ext cx="4311599" cy="3758687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66" name="Shape 126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1267" name="Shape 1267"/>
          <p:cNvSpPr/>
          <p:nvPr/>
        </p:nvSpPr>
        <p:spPr>
          <a:xfrm>
            <a:off x="2958175" y="5913475"/>
            <a:ext cx="7323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8" name="Shape 1268"/>
          <p:cNvSpPr/>
          <p:nvPr/>
        </p:nvSpPr>
        <p:spPr>
          <a:xfrm>
            <a:off x="3081825" y="5019687"/>
            <a:ext cx="732300" cy="637200"/>
          </a:xfrm>
          <a:prstGeom prst="wedgeEllipseCallout">
            <a:avLst>
              <a:gd fmla="val -642" name="adj1"/>
              <a:gd fmla="val 742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13. 儲存</a:t>
            </a:r>
          </a:p>
        </p:txBody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5" name="Shape 127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276" name="Shape 1276"/>
          <p:cNvPicPr preferRelativeResize="0"/>
          <p:nvPr/>
        </p:nvPicPr>
        <p:blipFill rotWithShape="1">
          <a:blip r:embed="rId3">
            <a:alphaModFix/>
          </a:blip>
          <a:srcRect b="59433" l="0" r="0" t="0"/>
          <a:stretch/>
        </p:blipFill>
        <p:spPr>
          <a:xfrm>
            <a:off x="0" y="2288862"/>
            <a:ext cx="9144000" cy="315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Shape 1277"/>
          <p:cNvSpPr/>
          <p:nvPr/>
        </p:nvSpPr>
        <p:spPr>
          <a:xfrm>
            <a:off x="1255525" y="2950575"/>
            <a:ext cx="494700" cy="51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8" name="Shape 1278"/>
          <p:cNvSpPr/>
          <p:nvPr/>
        </p:nvSpPr>
        <p:spPr>
          <a:xfrm rot="-9227490">
            <a:off x="1818184" y="3492370"/>
            <a:ext cx="991760" cy="5381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Shape 1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4" y="2025748"/>
            <a:ext cx="5165100" cy="439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Shape 128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1285" name="Shape 1285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請試著照前面投影片的12-13步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1286" name="Shape 1286"/>
          <p:cNvSpPr txBox="1"/>
          <p:nvPr>
            <p:ph type="title"/>
          </p:nvPr>
        </p:nvSpPr>
        <p:spPr>
          <a:xfrm>
            <a:off x="311700" y="685225"/>
            <a:ext cx="2919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CN" sz="4200">
                <a:solidFill>
                  <a:schemeClr val="lt1"/>
                </a:solidFill>
              </a:rPr>
              <a:t>支出記帳表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 txBox="1"/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支出記帳表</a:t>
            </a:r>
          </a:p>
        </p:txBody>
      </p:sp>
      <p:sp>
        <p:nvSpPr>
          <p:cNvPr id="1292" name="Shape 129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3" name="Shape 129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1294" name="Shape 1294"/>
          <p:cNvSpPr txBox="1"/>
          <p:nvPr>
            <p:ph idx="1" type="subTitle"/>
          </p:nvPr>
        </p:nvSpPr>
        <p:spPr>
          <a:xfrm>
            <a:off x="265500" y="3692001"/>
            <a:ext cx="4045200" cy="169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完成了!</a:t>
            </a:r>
          </a:p>
        </p:txBody>
      </p:sp>
      <p:pic>
        <p:nvPicPr>
          <p:cNvPr id="1295" name="Shape 1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399" y="1289316"/>
            <a:ext cx="4045200" cy="4279358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Office 2016授權方式</a:t>
            </a:r>
          </a:p>
        </p:txBody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311700" y="1639825"/>
            <a:ext cx="8520600" cy="5076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功能都不太一樣</a:t>
            </a:r>
          </a:p>
        </p:txBody>
      </p:sp>
      <p:sp>
        <p:nvSpPr>
          <p:cNvPr id="431" name="Shape 43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432" name="Shape 432"/>
          <p:cNvPicPr preferRelativeResize="0"/>
          <p:nvPr/>
        </p:nvPicPr>
        <p:blipFill rotWithShape="1">
          <a:blip r:embed="rId3">
            <a:alphaModFix/>
          </a:blip>
          <a:srcRect b="49540" l="0" r="0" t="13952"/>
          <a:stretch/>
        </p:blipFill>
        <p:spPr>
          <a:xfrm>
            <a:off x="1841987" y="1606450"/>
            <a:ext cx="5460028" cy="448552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/>
          <p:nvPr/>
        </p:nvSpPr>
        <p:spPr>
          <a:xfrm>
            <a:off x="4832400" y="1639975"/>
            <a:ext cx="1136100" cy="4452000"/>
          </a:xfrm>
          <a:prstGeom prst="roundRect">
            <a:avLst>
              <a:gd fmla="val 888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301" name="Shape 1301"/>
          <p:cNvSpPr txBox="1"/>
          <p:nvPr>
            <p:ph idx="1" type="subTitle"/>
          </p:nvPr>
        </p:nvSpPr>
        <p:spPr>
          <a:xfrm>
            <a:off x="2444350" y="4839200"/>
            <a:ext cx="6375900" cy="15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感謝聆聽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592"/>
            <a:ext cx="9143999" cy="5550414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>
            <p:ph type="title"/>
          </p:nvPr>
        </p:nvSpPr>
        <p:spPr>
          <a:xfrm>
            <a:off x="311700" y="497291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你在用盜版軟體嗎？</a:t>
            </a:r>
          </a:p>
        </p:txBody>
      </p:sp>
      <p:sp>
        <p:nvSpPr>
          <p:cNvPr id="440" name="Shape 44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